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21"/>
  </p:notesMasterIdLst>
  <p:sldIdLst>
    <p:sldId id="256" r:id="rId2"/>
    <p:sldId id="257" r:id="rId3"/>
    <p:sldId id="258" r:id="rId4"/>
    <p:sldId id="260" r:id="rId5"/>
    <p:sldId id="261" r:id="rId6"/>
    <p:sldId id="262" r:id="rId7"/>
    <p:sldId id="263" r:id="rId8"/>
    <p:sldId id="264" r:id="rId9"/>
    <p:sldId id="275" r:id="rId10"/>
    <p:sldId id="276" r:id="rId11"/>
    <p:sldId id="266" r:id="rId12"/>
    <p:sldId id="267" r:id="rId13"/>
    <p:sldId id="277" r:id="rId14"/>
    <p:sldId id="269" r:id="rId15"/>
    <p:sldId id="270" r:id="rId16"/>
    <p:sldId id="271" r:id="rId17"/>
    <p:sldId id="272" r:id="rId18"/>
    <p:sldId id="273" r:id="rId19"/>
    <p:sldId id="278" r:id="rId2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4" roundtripDataSignature="AMtx7mjx5c1glTQUquqTXhZjrzyowDRep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9B11C8-6746-F225-F7BD-6437B08F0AA9}" v="192" dt="2022-05-28T09:43:53.9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6"/>
    <p:restoredTop sz="94595"/>
  </p:normalViewPr>
  <p:slideViewPr>
    <p:cSldViewPr snapToGrid="0" snapToObjects="1">
      <p:cViewPr>
        <p:scale>
          <a:sx n="100" d="100"/>
          <a:sy n="100" d="100"/>
        </p:scale>
        <p:origin x="144" y="4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66799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5/28/2022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135357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00173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40772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75045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75477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5/28/2022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6156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5/28/2022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92486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5/28/2022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58438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5/28/2022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57429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19030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447045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5/28/2022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5348158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restoringpangea.com/tips-for-occasional-writers-from-storylineblog-restoring-pangea/"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aem.cast.org/use/personalizing-writing"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cherlund.blogspot.com/2016/01/practical-guidelines-for-evaluating.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cherlund.blogspot.com/2016/01/practical-guidelines-for-evaluating.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courses.lumenlearning.com/suny-basicreadingwriting/chapter/outcome-proofreading/"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flatworldknowledge.lardbucket.org/books/a-primer-on-communication-studies/s10-01-managing-public-speaking-anxie.html"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aem.cast.org/use/personalizing-writing"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4"/>
        <p:cNvGrpSpPr/>
        <p:nvPr/>
      </p:nvGrpSpPr>
      <p:grpSpPr>
        <a:xfrm>
          <a:off x="0" y="0"/>
          <a:ext cx="0" cy="0"/>
          <a:chOff x="0" y="0"/>
          <a:chExt cx="0" cy="0"/>
        </a:xfrm>
      </p:grpSpPr>
      <p:pic>
        <p:nvPicPr>
          <p:cNvPr id="2" name="Picture 2" descr="A picture containing text, indoor, desk, computer&#10;&#10;Description automatically generated">
            <a:extLst>
              <a:ext uri="{FF2B5EF4-FFF2-40B4-BE49-F238E27FC236}">
                <a16:creationId xmlns:a16="http://schemas.microsoft.com/office/drawing/2014/main" id="{B444EC67-23EB-81AD-F666-9F8DCD112CDE}"/>
              </a:ext>
            </a:extLst>
          </p:cNvPr>
          <p:cNvPicPr>
            <a:picLocks noChangeAspect="1"/>
          </p:cNvPicPr>
          <p:nvPr/>
        </p:nvPicPr>
        <p:blipFill rotWithShape="1">
          <a:blip r:embed="rId3">
            <a:alphaModFix/>
            <a:extLst>
              <a:ext uri="{837473B0-CC2E-450A-ABE3-18F120FF3D39}">
                <a1611:picAttrSrcUrl xmlns:a1611="http://schemas.microsoft.com/office/drawing/2016/11/main" r:id="rId4"/>
              </a:ext>
            </a:extLst>
          </a:blip>
          <a:srcRect t="626" b="17853"/>
          <a:stretch/>
        </p:blipFill>
        <p:spPr>
          <a:xfrm>
            <a:off x="20" y="10"/>
            <a:ext cx="12191980" cy="6857990"/>
          </a:xfrm>
          <a:prstGeom prst="rect">
            <a:avLst/>
          </a:prstGeom>
        </p:spPr>
      </p:pic>
      <p:sp>
        <p:nvSpPr>
          <p:cNvPr id="126" name="Rectangle 125">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4892040"/>
            <a:ext cx="12191999" cy="1965960"/>
          </a:xfrm>
          <a:prstGeom prst="rect">
            <a:avLst/>
          </a:prstGeom>
          <a:solidFill>
            <a:schemeClr val="bg1">
              <a:alpha val="7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Google Shape;105;p1"/>
          <p:cNvSpPr txBox="1">
            <a:spLocks noGrp="1"/>
          </p:cNvSpPr>
          <p:nvPr>
            <p:ph type="ctrTitle"/>
          </p:nvPr>
        </p:nvSpPr>
        <p:spPr>
          <a:xfrm>
            <a:off x="969264" y="5154168"/>
            <a:ext cx="6973204" cy="1261872"/>
          </a:xfrm>
          <a:prstGeom prst="rect">
            <a:avLst/>
          </a:prstGeom>
        </p:spPr>
        <p:txBody>
          <a:bodyPr spcFirstLastPara="1" lIns="91425" tIns="45700" rIns="91425" bIns="45700" anchor="ctr" anchorCtr="0">
            <a:normAutofit/>
          </a:bodyPr>
          <a:lstStyle/>
          <a:p>
            <a:pPr marL="0" lvl="0" indent="0" algn="l" rtl="0">
              <a:spcBef>
                <a:spcPts val="0"/>
              </a:spcBef>
              <a:spcAft>
                <a:spcPts val="0"/>
              </a:spcAft>
              <a:buClr>
                <a:srgbClr val="262626"/>
              </a:buClr>
              <a:buSzPts val="8000"/>
              <a:buFont typeface="Calibri"/>
              <a:buNone/>
            </a:pPr>
            <a:r>
              <a:rPr lang="en-US" sz="4800">
                <a:solidFill>
                  <a:schemeClr val="tx1">
                    <a:lumMod val="85000"/>
                    <a:lumOff val="15000"/>
                  </a:schemeClr>
                </a:solidFill>
              </a:rPr>
              <a:t>Professional Writing</a:t>
            </a:r>
          </a:p>
        </p:txBody>
      </p:sp>
      <p:sp>
        <p:nvSpPr>
          <p:cNvPr id="106" name="Google Shape;106;p1"/>
          <p:cNvSpPr txBox="1">
            <a:spLocks noGrp="1"/>
          </p:cNvSpPr>
          <p:nvPr>
            <p:ph type="subTitle" idx="1"/>
          </p:nvPr>
        </p:nvSpPr>
        <p:spPr>
          <a:xfrm>
            <a:off x="8458200" y="5154168"/>
            <a:ext cx="2892986" cy="1261872"/>
          </a:xfrm>
          <a:prstGeom prst="rect">
            <a:avLst/>
          </a:prstGeom>
        </p:spPr>
        <p:txBody>
          <a:bodyPr spcFirstLastPara="1" lIns="91425" tIns="45700" rIns="91425" bIns="45700" anchor="ctr" anchorCtr="0">
            <a:normAutofit/>
          </a:bodyPr>
          <a:lstStyle/>
          <a:p>
            <a:pPr marL="0" lvl="0" indent="0" algn="l" rtl="0">
              <a:spcBef>
                <a:spcPts val="0"/>
              </a:spcBef>
              <a:spcAft>
                <a:spcPts val="0"/>
              </a:spcAft>
              <a:buSzPts val="2400"/>
              <a:buNone/>
            </a:pPr>
            <a:r>
              <a:rPr lang="en-US" sz="2000" dirty="0">
                <a:solidFill>
                  <a:schemeClr val="tx2"/>
                </a:solidFill>
              </a:rPr>
              <a:t>SESSION IV: GROUPS &amp; TEAMS (IN) ACTION</a:t>
            </a:r>
          </a:p>
        </p:txBody>
      </p:sp>
      <p:cxnSp>
        <p:nvCxnSpPr>
          <p:cNvPr id="128" name="Straight Connector 127">
            <a:extLst>
              <a:ext uri="{FF2B5EF4-FFF2-40B4-BE49-F238E27FC236}">
                <a16:creationId xmlns:a16="http://schemas.microsoft.com/office/drawing/2014/main" id="{CE352288-84AD-4CA8-BCD5-76C29D34E1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38160" y="5325066"/>
            <a:ext cx="0" cy="914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106">
                                            <p:txEl>
                                              <p:pRg st="0" end="0"/>
                                            </p:txEl>
                                          </p:spTgt>
                                        </p:tgtEl>
                                        <p:attrNameLst>
                                          <p:attrName>style.visibility</p:attrName>
                                        </p:attrNameLst>
                                      </p:cBhvr>
                                      <p:to>
                                        <p:strVal val="visible"/>
                                      </p:to>
                                    </p:set>
                                    <p:animEffect transition="in" filter="fade">
                                      <p:cBhvr>
                                        <p:cTn id="7" dur="400"/>
                                        <p:tgtEl>
                                          <p:spTgt spid="106">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105"/>
                                        </p:tgtEl>
                                        <p:attrNameLst>
                                          <p:attrName>style.visibility</p:attrName>
                                        </p:attrNameLst>
                                      </p:cBhvr>
                                      <p:to>
                                        <p:strVal val="visible"/>
                                      </p:to>
                                    </p:set>
                                    <p:animEffect transition="in" filter="fade">
                                      <p:cBhvr>
                                        <p:cTn id="10" dur="4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06"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A838B7BE-48D9-DAF3-0691-2896EAFB4693}"/>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4750" t="9091" r="4342"/>
          <a:stretch/>
        </p:blipFill>
        <p:spPr>
          <a:xfrm>
            <a:off x="20" y="10"/>
            <a:ext cx="12191980" cy="6857990"/>
          </a:xfrm>
          <a:prstGeom prst="rect">
            <a:avLst/>
          </a:prstGeom>
        </p:spPr>
      </p:pic>
      <p:sp>
        <p:nvSpPr>
          <p:cNvPr id="22" name="Rectangle 21">
            <a:extLst>
              <a:ext uri="{FF2B5EF4-FFF2-40B4-BE49-F238E27FC236}">
                <a16:creationId xmlns:a16="http://schemas.microsoft.com/office/drawing/2014/main" id="{2B1D4F77-A17C-43D7-B7FA-545148E4E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42F19A-FC99-8185-4FCD-54C6FDF60825}"/>
              </a:ext>
            </a:extLst>
          </p:cNvPr>
          <p:cNvSpPr>
            <a:spLocks noGrp="1"/>
          </p:cNvSpPr>
          <p:nvPr>
            <p:ph type="title"/>
          </p:nvPr>
        </p:nvSpPr>
        <p:spPr>
          <a:xfrm>
            <a:off x="594805" y="640263"/>
            <a:ext cx="3915547" cy="1344975"/>
          </a:xfrm>
        </p:spPr>
        <p:txBody>
          <a:bodyPr>
            <a:normAutofit/>
          </a:bodyPr>
          <a:lstStyle/>
          <a:p>
            <a:r>
              <a:rPr lang="en-US" sz="3200" dirty="0">
                <a:ea typeface="+mj-lt"/>
                <a:cs typeface="+mj-lt"/>
              </a:rPr>
              <a:t>3. Style Revisions </a:t>
            </a:r>
            <a:r>
              <a:rPr lang="en-US" sz="2400" dirty="0">
                <a:ea typeface="+mj-lt"/>
                <a:cs typeface="+mj-lt"/>
              </a:rPr>
              <a:t>(</a:t>
            </a:r>
            <a:r>
              <a:rPr lang="en-US" sz="2400" err="1">
                <a:ea typeface="+mj-lt"/>
                <a:cs typeface="+mj-lt"/>
              </a:rPr>
              <a:t>Cont</a:t>
            </a:r>
            <a:r>
              <a:rPr lang="en-US" sz="2400" dirty="0">
                <a:ea typeface="+mj-lt"/>
                <a:cs typeface="+mj-lt"/>
              </a:rPr>
              <a:t>)</a:t>
            </a:r>
            <a:endParaRPr lang="en-US" sz="2400">
              <a:cs typeface="Calibri Light"/>
            </a:endParaRPr>
          </a:p>
        </p:txBody>
      </p:sp>
      <p:sp>
        <p:nvSpPr>
          <p:cNvPr id="3" name="Content Placeholder 2">
            <a:extLst>
              <a:ext uri="{FF2B5EF4-FFF2-40B4-BE49-F238E27FC236}">
                <a16:creationId xmlns:a16="http://schemas.microsoft.com/office/drawing/2014/main" id="{CDA31034-AB3A-2D36-8460-348739EE7900}"/>
              </a:ext>
            </a:extLst>
          </p:cNvPr>
          <p:cNvSpPr>
            <a:spLocks noGrp="1"/>
          </p:cNvSpPr>
          <p:nvPr>
            <p:ph idx="1"/>
          </p:nvPr>
        </p:nvSpPr>
        <p:spPr>
          <a:xfrm>
            <a:off x="594110" y="2121763"/>
            <a:ext cx="3764826" cy="3773010"/>
          </a:xfrm>
        </p:spPr>
        <p:txBody>
          <a:bodyPr vert="horz" lIns="91440" tIns="45720" rIns="91440" bIns="45720" rtlCol="0" anchor="t">
            <a:normAutofit/>
          </a:bodyPr>
          <a:lstStyle/>
          <a:p>
            <a:r>
              <a:rPr lang="en-US" sz="2400" dirty="0">
                <a:ea typeface="+mn-lt"/>
                <a:cs typeface="+mn-lt"/>
              </a:rPr>
              <a:t>Eliminate Slang </a:t>
            </a:r>
            <a:endParaRPr lang="en-US" sz="2400" dirty="0">
              <a:cs typeface="Calibri" panose="020F0502020204030204"/>
            </a:endParaRPr>
          </a:p>
          <a:p>
            <a:r>
              <a:rPr lang="en-US" sz="2400" dirty="0">
                <a:ea typeface="+mn-lt"/>
                <a:cs typeface="+mn-lt"/>
              </a:rPr>
              <a:t>Evaluate Clichés </a:t>
            </a:r>
            <a:endParaRPr lang="en-US"/>
          </a:p>
          <a:p>
            <a:r>
              <a:rPr lang="en-US" sz="2400" dirty="0">
                <a:ea typeface="+mn-lt"/>
                <a:cs typeface="+mn-lt"/>
              </a:rPr>
              <a:t>Emphasize Precise Words </a:t>
            </a:r>
            <a:endParaRPr lang="en-US"/>
          </a:p>
          <a:p>
            <a:r>
              <a:rPr lang="en-US" sz="2400" dirty="0">
                <a:ea typeface="+mn-lt"/>
                <a:cs typeface="+mn-lt"/>
              </a:rPr>
              <a:t>Evaluate Parallel Construction </a:t>
            </a:r>
            <a:endParaRPr lang="en-US" dirty="0"/>
          </a:p>
          <a:p>
            <a:r>
              <a:rPr lang="en-US" sz="2400" dirty="0">
                <a:ea typeface="+mn-lt"/>
                <a:cs typeface="+mn-lt"/>
              </a:rPr>
              <a:t>Obscured Verbs </a:t>
            </a:r>
            <a:endParaRPr lang="en-US"/>
          </a:p>
          <a:p>
            <a:r>
              <a:rPr lang="en-US" sz="2400" dirty="0">
                <a:ea typeface="+mn-lt"/>
                <a:cs typeface="+mn-lt"/>
              </a:rPr>
              <a:t>The “Is It Professional?” Test </a:t>
            </a:r>
            <a:endParaRPr lang="en-US"/>
          </a:p>
        </p:txBody>
      </p:sp>
    </p:spTree>
    <p:extLst>
      <p:ext uri="{BB962C8B-B14F-4D97-AF65-F5344CB8AC3E}">
        <p14:creationId xmlns:p14="http://schemas.microsoft.com/office/powerpoint/2010/main" val="1840248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6"/>
        <p:cNvGrpSpPr/>
        <p:nvPr/>
      </p:nvGrpSpPr>
      <p:grpSpPr>
        <a:xfrm>
          <a:off x="0" y="0"/>
          <a:ext cx="0" cy="0"/>
          <a:chOff x="0" y="0"/>
          <a:chExt cx="0" cy="0"/>
        </a:xfrm>
      </p:grpSpPr>
      <p:sp useBgFill="1">
        <p:nvSpPr>
          <p:cNvPr id="110" name="Rectangle 10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0" name="Picture 169">
            <a:extLst>
              <a:ext uri="{FF2B5EF4-FFF2-40B4-BE49-F238E27FC236}">
                <a16:creationId xmlns:a16="http://schemas.microsoft.com/office/drawing/2014/main" id="{6EE655D0-8AC8-3646-57D6-42C1DB454A96}"/>
              </a:ext>
            </a:extLst>
          </p:cNvPr>
          <p:cNvPicPr>
            <a:picLocks noChangeAspect="1"/>
          </p:cNvPicPr>
          <p:nvPr/>
        </p:nvPicPr>
        <p:blipFill rotWithShape="1">
          <a:blip r:embed="rId3"/>
          <a:srcRect l="14568" r="11077" b="6250"/>
          <a:stretch/>
        </p:blipFill>
        <p:spPr>
          <a:xfrm>
            <a:off x="2522356" y="10"/>
            <a:ext cx="9669642" cy="6857990"/>
          </a:xfrm>
          <a:prstGeom prst="rect">
            <a:avLst/>
          </a:prstGeom>
        </p:spPr>
      </p:pic>
      <p:sp>
        <p:nvSpPr>
          <p:cNvPr id="112" name="Rectangle 1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Google Shape;167;p11"/>
          <p:cNvSpPr txBox="1">
            <a:spLocks noGrp="1"/>
          </p:cNvSpPr>
          <p:nvPr>
            <p:ph type="title"/>
          </p:nvPr>
        </p:nvSpPr>
        <p:spPr>
          <a:xfrm>
            <a:off x="838200" y="365125"/>
            <a:ext cx="3822189" cy="1899912"/>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sz="4000"/>
              <a:t>Activity</a:t>
            </a:r>
          </a:p>
        </p:txBody>
      </p:sp>
      <p:sp>
        <p:nvSpPr>
          <p:cNvPr id="168" name="Google Shape;168;p11"/>
          <p:cNvSpPr txBox="1">
            <a:spLocks noGrp="1"/>
          </p:cNvSpPr>
          <p:nvPr>
            <p:ph idx="1"/>
          </p:nvPr>
        </p:nvSpPr>
        <p:spPr>
          <a:xfrm>
            <a:off x="838200" y="2434201"/>
            <a:ext cx="3206728" cy="3742762"/>
          </a:xfrm>
          <a:prstGeom prst="rect">
            <a:avLst/>
          </a:prstGeom>
        </p:spPr>
        <p:txBody>
          <a:bodyPr spcFirstLastPara="1" vert="horz" lIns="0" tIns="45700" rIns="0" bIns="45700" rtlCol="0" anchor="t" anchorCtr="0">
            <a:noAutofit/>
          </a:bodyPr>
          <a:lstStyle/>
          <a:p>
            <a:pPr marL="0" indent="0">
              <a:lnSpc>
                <a:spcPct val="150000"/>
              </a:lnSpc>
              <a:spcBef>
                <a:spcPts val="0"/>
              </a:spcBef>
              <a:spcAft>
                <a:spcPts val="600"/>
              </a:spcAft>
              <a:buSzPts val="2000"/>
              <a:buNone/>
            </a:pPr>
            <a:r>
              <a:rPr lang="en-US" sz="2400" dirty="0"/>
              <a:t>Find an example of a bad example of effective business writing, review it, and share it with your classmates. </a:t>
            </a:r>
            <a:endParaRPr lang="en-US" sz="2400">
              <a:cs typeface="Calibri" panose="020F050202020403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2"/>
        <p:cNvGrpSpPr/>
        <p:nvPr/>
      </p:nvGrpSpPr>
      <p:grpSpPr>
        <a:xfrm>
          <a:off x="0" y="0"/>
          <a:ext cx="0" cy="0"/>
          <a:chOff x="0" y="0"/>
          <a:chExt cx="0" cy="0"/>
        </a:xfrm>
      </p:grpSpPr>
      <p:sp useBgFill="1">
        <p:nvSpPr>
          <p:cNvPr id="176" name="Rectangle 114">
            <a:extLst>
              <a:ext uri="{FF2B5EF4-FFF2-40B4-BE49-F238E27FC236}">
                <a16:creationId xmlns:a16="http://schemas.microsoft.com/office/drawing/2014/main" id="{687AFE0E-B37D-4531-AFE8-231C8348EA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Google Shape;173;p12"/>
          <p:cNvSpPr txBox="1">
            <a:spLocks noGrp="1"/>
          </p:cNvSpPr>
          <p:nvPr>
            <p:ph type="title"/>
          </p:nvPr>
        </p:nvSpPr>
        <p:spPr>
          <a:xfrm>
            <a:off x="310662" y="365125"/>
            <a:ext cx="11043138" cy="1345101"/>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a:t>4. Evaluating the Work of Others </a:t>
            </a:r>
          </a:p>
        </p:txBody>
      </p:sp>
      <p:sp>
        <p:nvSpPr>
          <p:cNvPr id="174" name="Google Shape;174;p12"/>
          <p:cNvSpPr txBox="1">
            <a:spLocks noGrp="1"/>
          </p:cNvSpPr>
          <p:nvPr>
            <p:ph idx="1"/>
          </p:nvPr>
        </p:nvSpPr>
        <p:spPr>
          <a:xfrm>
            <a:off x="398586" y="1876856"/>
            <a:ext cx="6070374" cy="4300106"/>
          </a:xfrm>
          <a:prstGeom prst="rect">
            <a:avLst/>
          </a:prstGeom>
        </p:spPr>
        <p:txBody>
          <a:bodyPr spcFirstLastPara="1" vert="horz" lIns="0" tIns="45700" rIns="0" bIns="45700" rtlCol="0" anchor="t" anchorCtr="0">
            <a:noAutofit/>
          </a:bodyPr>
          <a:lstStyle/>
          <a:p>
            <a:pPr marL="421640" indent="-457200">
              <a:lnSpc>
                <a:spcPct val="150000"/>
              </a:lnSpc>
              <a:spcBef>
                <a:spcPts val="0"/>
              </a:spcBef>
              <a:buSzPts val="2000"/>
              <a:buFont typeface="Courier New"/>
              <a:buChar char="o"/>
            </a:pPr>
            <a:r>
              <a:rPr lang="en-US" sz="2400" dirty="0"/>
              <a:t>As an experienced business writer, you may be called upon to review others’ work. </a:t>
            </a:r>
            <a:endParaRPr lang="en-US" sz="2400" dirty="0">
              <a:cs typeface="Calibri" panose="020F0502020204030204"/>
            </a:endParaRPr>
          </a:p>
          <a:p>
            <a:pPr marL="421640" lvl="0" indent="-457200" rtl="0">
              <a:lnSpc>
                <a:spcPct val="150000"/>
              </a:lnSpc>
              <a:spcBef>
                <a:spcPts val="1400"/>
              </a:spcBef>
              <a:spcAft>
                <a:spcPts val="0"/>
              </a:spcAft>
              <a:buSzPts val="2000"/>
              <a:buFont typeface="Courier New"/>
              <a:buChar char="o"/>
            </a:pPr>
            <a:r>
              <a:rPr lang="en-US" sz="2400" dirty="0"/>
              <a:t>Having a clear understanding of the process will help you be efficient in your review, producing constructive advice that would benefit the essay while resisting change for change’s sake.</a:t>
            </a:r>
            <a:endParaRPr lang="en-US" sz="2400" dirty="0">
              <a:cs typeface="Calibri" panose="020F0502020204030204"/>
            </a:endParaRPr>
          </a:p>
        </p:txBody>
      </p:sp>
      <p:pic>
        <p:nvPicPr>
          <p:cNvPr id="2" name="Picture 2" descr="A picture containing text&#10;&#10;Description automatically generated">
            <a:extLst>
              <a:ext uri="{FF2B5EF4-FFF2-40B4-BE49-F238E27FC236}">
                <a16:creationId xmlns:a16="http://schemas.microsoft.com/office/drawing/2014/main" id="{A9EC79FA-E99A-A841-633D-98906E90B0A1}"/>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2852" r="2888" b="1"/>
          <a:stretch/>
        </p:blipFill>
        <p:spPr>
          <a:xfrm>
            <a:off x="6101338" y="2015168"/>
            <a:ext cx="5283866" cy="4210442"/>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2"/>
        <p:cNvGrpSpPr/>
        <p:nvPr/>
      </p:nvGrpSpPr>
      <p:grpSpPr>
        <a:xfrm>
          <a:off x="0" y="0"/>
          <a:ext cx="0" cy="0"/>
          <a:chOff x="0" y="0"/>
          <a:chExt cx="0" cy="0"/>
        </a:xfrm>
      </p:grpSpPr>
      <p:sp useBgFill="1">
        <p:nvSpPr>
          <p:cNvPr id="176" name="Rectangle 114">
            <a:extLst>
              <a:ext uri="{FF2B5EF4-FFF2-40B4-BE49-F238E27FC236}">
                <a16:creationId xmlns:a16="http://schemas.microsoft.com/office/drawing/2014/main" id="{687AFE0E-B37D-4531-AFE8-231C8348EA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Google Shape;173;p12"/>
          <p:cNvSpPr txBox="1">
            <a:spLocks noGrp="1"/>
          </p:cNvSpPr>
          <p:nvPr>
            <p:ph type="title"/>
          </p:nvPr>
        </p:nvSpPr>
        <p:spPr>
          <a:xfrm>
            <a:off x="310662" y="365125"/>
            <a:ext cx="11043138" cy="1345101"/>
          </a:xfrm>
          <a:prstGeom prst="rect">
            <a:avLst/>
          </a:prstGeom>
        </p:spPr>
        <p:txBody>
          <a:bodyPr spcFirstLastPara="1" lIns="91425" tIns="45700" rIns="91425" bIns="45700" anchorCtr="0">
            <a:normAutofit/>
          </a:bodyPr>
          <a:lstStyle/>
          <a:p>
            <a:pPr>
              <a:spcBef>
                <a:spcPts val="0"/>
              </a:spcBef>
            </a:pPr>
            <a:r>
              <a:rPr lang="en-US" dirty="0">
                <a:ea typeface="+mj-lt"/>
                <a:cs typeface="+mj-lt"/>
              </a:rPr>
              <a:t>Five Steps in EVALUATION </a:t>
            </a:r>
          </a:p>
        </p:txBody>
      </p:sp>
      <p:sp>
        <p:nvSpPr>
          <p:cNvPr id="174" name="Google Shape;174;p12"/>
          <p:cNvSpPr txBox="1">
            <a:spLocks noGrp="1"/>
          </p:cNvSpPr>
          <p:nvPr>
            <p:ph idx="1"/>
          </p:nvPr>
        </p:nvSpPr>
        <p:spPr>
          <a:xfrm>
            <a:off x="398586" y="1876856"/>
            <a:ext cx="5406067" cy="4300106"/>
          </a:xfrm>
          <a:prstGeom prst="rect">
            <a:avLst/>
          </a:prstGeom>
        </p:spPr>
        <p:txBody>
          <a:bodyPr spcFirstLastPara="1" vert="horz" lIns="0" tIns="45700" rIns="0" bIns="45700" rtlCol="0" anchor="t" anchorCtr="0">
            <a:noAutofit/>
          </a:bodyPr>
          <a:lstStyle/>
          <a:p>
            <a:pPr marL="0" indent="0">
              <a:lnSpc>
                <a:spcPct val="150000"/>
              </a:lnSpc>
              <a:buSzPts val="2000"/>
              <a:buNone/>
            </a:pPr>
            <a:r>
              <a:rPr lang="en-US" sz="2400" dirty="0">
                <a:ea typeface="+mn-lt"/>
                <a:cs typeface="+mn-lt"/>
              </a:rPr>
              <a:t>1. Understand the assignment.</a:t>
            </a:r>
            <a:endParaRPr lang="en-US" sz="2400" dirty="0">
              <a:cs typeface="Calibri" panose="020F0502020204030204"/>
            </a:endParaRPr>
          </a:p>
          <a:p>
            <a:pPr marL="0" indent="0">
              <a:lnSpc>
                <a:spcPct val="150000"/>
              </a:lnSpc>
              <a:buSzPts val="2000"/>
              <a:buNone/>
            </a:pPr>
            <a:r>
              <a:rPr lang="en-US" sz="2400" dirty="0">
                <a:ea typeface="+mn-lt"/>
                <a:cs typeface="+mn-lt"/>
              </a:rPr>
              <a:t>2. Evaluate how well the writing carries out the assignment. </a:t>
            </a:r>
            <a:endParaRPr lang="en-US" dirty="0">
              <a:cs typeface="Calibri" panose="020F0502020204030204"/>
            </a:endParaRPr>
          </a:p>
          <a:p>
            <a:pPr marL="0" indent="0">
              <a:lnSpc>
                <a:spcPct val="150000"/>
              </a:lnSpc>
              <a:buSzPts val="2000"/>
              <a:buNone/>
            </a:pPr>
            <a:r>
              <a:rPr lang="en-US" sz="2400" dirty="0">
                <a:ea typeface="+mn-lt"/>
                <a:cs typeface="+mn-lt"/>
              </a:rPr>
              <a:t>3. Evaluate assertions. </a:t>
            </a:r>
            <a:endParaRPr lang="en-US">
              <a:ea typeface="+mn-lt"/>
              <a:cs typeface="+mn-lt"/>
            </a:endParaRPr>
          </a:p>
          <a:p>
            <a:pPr marL="0" indent="0">
              <a:lnSpc>
                <a:spcPct val="150000"/>
              </a:lnSpc>
              <a:buSzPts val="2000"/>
              <a:buNone/>
            </a:pPr>
            <a:r>
              <a:rPr lang="en-US" sz="2400" dirty="0">
                <a:ea typeface="+mn-lt"/>
                <a:cs typeface="+mn-lt"/>
              </a:rPr>
              <a:t>4. Check facts. </a:t>
            </a:r>
            <a:endParaRPr lang="en-US">
              <a:cs typeface="Calibri" panose="020F0502020204030204"/>
            </a:endParaRPr>
          </a:p>
          <a:p>
            <a:pPr marL="0" indent="0">
              <a:lnSpc>
                <a:spcPct val="150000"/>
              </a:lnSpc>
              <a:spcBef>
                <a:spcPts val="0"/>
              </a:spcBef>
              <a:buSzPts val="2000"/>
              <a:buNone/>
            </a:pPr>
            <a:r>
              <a:rPr lang="en-US" sz="2400" dirty="0">
                <a:ea typeface="+mn-lt"/>
                <a:cs typeface="+mn-lt"/>
              </a:rPr>
              <a:t>5. Look for errors. </a:t>
            </a:r>
            <a:endParaRPr lang="en-US">
              <a:cs typeface="Calibri" panose="020F0502020204030204"/>
            </a:endParaRPr>
          </a:p>
        </p:txBody>
      </p:sp>
      <p:pic>
        <p:nvPicPr>
          <p:cNvPr id="2" name="Picture 2" descr="A picture containing text&#10;&#10;Description automatically generated">
            <a:extLst>
              <a:ext uri="{FF2B5EF4-FFF2-40B4-BE49-F238E27FC236}">
                <a16:creationId xmlns:a16="http://schemas.microsoft.com/office/drawing/2014/main" id="{A9EC79FA-E99A-A841-633D-98906E90B0A1}"/>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2852" r="2888" b="1"/>
          <a:stretch/>
        </p:blipFill>
        <p:spPr>
          <a:xfrm>
            <a:off x="6101338" y="2015168"/>
            <a:ext cx="5283866" cy="4210442"/>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p:spPr>
      </p:pic>
    </p:spTree>
    <p:extLst>
      <p:ext uri="{BB962C8B-B14F-4D97-AF65-F5344CB8AC3E}">
        <p14:creationId xmlns:p14="http://schemas.microsoft.com/office/powerpoint/2010/main" val="3527947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4"/>
        <p:cNvGrpSpPr/>
        <p:nvPr/>
      </p:nvGrpSpPr>
      <p:grpSpPr>
        <a:xfrm>
          <a:off x="0" y="0"/>
          <a:ext cx="0" cy="0"/>
          <a:chOff x="0" y="0"/>
          <a:chExt cx="0" cy="0"/>
        </a:xfrm>
      </p:grpSpPr>
      <p:pic>
        <p:nvPicPr>
          <p:cNvPr id="187" name="Google Shape;187;p14"/>
          <p:cNvPicPr preferRelativeResize="0">
            <a:picLocks noGrp="1"/>
          </p:cNvPicPr>
          <p:nvPr>
            <p:ph sz="half" idx="2"/>
          </p:nvPr>
        </p:nvPicPr>
        <p:blipFill rotWithShape="1">
          <a:blip r:embed="rId3"/>
          <a:srcRect t="8942" b="6788"/>
          <a:stretch/>
        </p:blipFill>
        <p:spPr>
          <a:xfrm>
            <a:off x="-1" y="10"/>
            <a:ext cx="12192000" cy="6857990"/>
          </a:xfrm>
          <a:prstGeom prst="rect">
            <a:avLst/>
          </a:prstGeom>
          <a:noFill/>
        </p:spPr>
      </p:pic>
      <p:sp>
        <p:nvSpPr>
          <p:cNvPr id="192"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85" name="Google Shape;185;p14"/>
          <p:cNvSpPr txBox="1">
            <a:spLocks noGrp="1"/>
          </p:cNvSpPr>
          <p:nvPr>
            <p:ph type="title"/>
          </p:nvPr>
        </p:nvSpPr>
        <p:spPr>
          <a:xfrm>
            <a:off x="709448" y="1913950"/>
            <a:ext cx="4204137" cy="1342754"/>
          </a:xfrm>
          <a:prstGeom prst="rect">
            <a:avLst/>
          </a:prstGeom>
        </p:spPr>
        <p:txBody>
          <a:bodyPr spcFirstLastPara="1" vert="horz" lIns="91440" tIns="45720" rIns="91440" bIns="45720" rtlCol="0" anchor="ctr" anchorCtr="0">
            <a:normAutofit/>
          </a:bodyPr>
          <a:lstStyle/>
          <a:p>
            <a:pPr marL="0" lvl="0" indent="0" algn="ctr">
              <a:spcAft>
                <a:spcPts val="0"/>
              </a:spcAft>
              <a:buClr>
                <a:srgbClr val="3F3F3F"/>
              </a:buClr>
              <a:buSzPts val="4800"/>
            </a:pPr>
            <a:r>
              <a:rPr lang="en-US" sz="3600"/>
              <a:t>Delivering the Evaluation</a:t>
            </a:r>
          </a:p>
        </p:txBody>
      </p:sp>
      <p:cxnSp>
        <p:nvCxnSpPr>
          <p:cNvPr id="194" name="Straight Connector 193">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186" name="Google Shape;186;p14"/>
          <p:cNvSpPr txBox="1">
            <a:spLocks noGrp="1"/>
          </p:cNvSpPr>
          <p:nvPr>
            <p:ph sz="half" idx="1"/>
          </p:nvPr>
        </p:nvSpPr>
        <p:spPr>
          <a:xfrm>
            <a:off x="525516" y="3427342"/>
            <a:ext cx="5149867" cy="2610070"/>
          </a:xfrm>
          <a:prstGeom prst="rect">
            <a:avLst/>
          </a:prstGeom>
        </p:spPr>
        <p:txBody>
          <a:bodyPr spcFirstLastPara="1" vert="horz" lIns="91440" tIns="45720" rIns="91440" bIns="45720" rtlCol="0" anchor="ctr" anchorCtr="0">
            <a:normAutofit/>
          </a:bodyPr>
          <a:lstStyle/>
          <a:p>
            <a:pPr marL="91440" lvl="0">
              <a:lnSpc>
                <a:spcPct val="100000"/>
              </a:lnSpc>
              <a:spcBef>
                <a:spcPts val="0"/>
              </a:spcBef>
              <a:spcAft>
                <a:spcPts val="0"/>
              </a:spcAft>
              <a:buSzPts val="2000"/>
            </a:pPr>
            <a:r>
              <a:rPr lang="en-US" sz="2000" dirty="0"/>
              <a:t>Many authors, particularly those new to the writing process, see the written word as an extension of self.</a:t>
            </a:r>
            <a:endParaRPr lang="en-US" sz="2000">
              <a:cs typeface="Calibri" panose="020F0502020204030204"/>
            </a:endParaRPr>
          </a:p>
          <a:p>
            <a:pPr marL="91440">
              <a:lnSpc>
                <a:spcPct val="100000"/>
              </a:lnSpc>
              <a:spcBef>
                <a:spcPts val="1400"/>
              </a:spcBef>
              <a:buSzPts val="2000"/>
            </a:pPr>
            <a:r>
              <a:rPr lang="en-US" sz="2000" dirty="0"/>
              <a:t>Use strategies to be tactful and diplomatic. </a:t>
            </a:r>
            <a:endParaRPr lang="en-US" sz="2000">
              <a:cs typeface="Calibri" panose="020F0502020204030204"/>
            </a:endParaRPr>
          </a:p>
          <a:p>
            <a:pPr marL="91440" lvl="0">
              <a:lnSpc>
                <a:spcPct val="100000"/>
              </a:lnSpc>
              <a:spcBef>
                <a:spcPts val="1400"/>
              </a:spcBef>
              <a:spcAft>
                <a:spcPts val="0"/>
              </a:spcAft>
              <a:buSzPts val="2000"/>
            </a:pPr>
            <a:r>
              <a:rPr lang="en-US" sz="2000" dirty="0"/>
              <a:t>Avoid the use of the word “you” in your evaluation as it can put the recipient on the defensive</a:t>
            </a:r>
            <a:endParaRPr lang="en-US" sz="2000">
              <a:cs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1"/>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Google Shape;192;p15"/>
          <p:cNvSpPr txBox="1">
            <a:spLocks noGrp="1"/>
          </p:cNvSpPr>
          <p:nvPr>
            <p:ph type="title"/>
          </p:nvPr>
        </p:nvSpPr>
        <p:spPr>
          <a:xfrm>
            <a:off x="838201" y="365125"/>
            <a:ext cx="5251316" cy="1807305"/>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a:t>Activity</a:t>
            </a:r>
          </a:p>
        </p:txBody>
      </p:sp>
      <p:sp>
        <p:nvSpPr>
          <p:cNvPr id="193" name="Google Shape;193;p15"/>
          <p:cNvSpPr txBox="1">
            <a:spLocks noGrp="1"/>
          </p:cNvSpPr>
          <p:nvPr>
            <p:ph idx="1"/>
          </p:nvPr>
        </p:nvSpPr>
        <p:spPr>
          <a:xfrm>
            <a:off x="838200" y="1854605"/>
            <a:ext cx="5137390" cy="3843666"/>
          </a:xfrm>
          <a:prstGeom prst="rect">
            <a:avLst/>
          </a:prstGeom>
        </p:spPr>
        <p:txBody>
          <a:bodyPr spcFirstLastPara="1" vert="horz" lIns="0" tIns="45700" rIns="0" bIns="45700" rtlCol="0" anchor="t" anchorCtr="0">
            <a:noAutofit/>
          </a:bodyPr>
          <a:lstStyle/>
          <a:p>
            <a:pPr marL="91440" indent="-127000">
              <a:lnSpc>
                <a:spcPct val="150000"/>
              </a:lnSpc>
              <a:spcBef>
                <a:spcPts val="0"/>
              </a:spcBef>
              <a:spcAft>
                <a:spcPts val="600"/>
              </a:spcAft>
              <a:buSzPts val="2000"/>
              <a:buChar char=" "/>
            </a:pPr>
            <a:r>
              <a:rPr lang="en-US" dirty="0"/>
              <a:t>Select a piece of writing from a Web site, book, newspaper, or magazine. Imagine that you are editing it half its original length. Share the article and your revised copy with your classmates. </a:t>
            </a:r>
            <a:endParaRPr lang="en-US">
              <a:cs typeface="Calibri"/>
            </a:endParaRPr>
          </a:p>
        </p:txBody>
      </p:sp>
      <p:pic>
        <p:nvPicPr>
          <p:cNvPr id="195" name="Picture 194" descr="Person writing on a notepad">
            <a:extLst>
              <a:ext uri="{FF2B5EF4-FFF2-40B4-BE49-F238E27FC236}">
                <a16:creationId xmlns:a16="http://schemas.microsoft.com/office/drawing/2014/main" id="{DF3D89D8-6030-2818-8A6B-EFFB85A32BF8}"/>
              </a:ext>
            </a:extLst>
          </p:cNvPr>
          <p:cNvPicPr>
            <a:picLocks noChangeAspect="1"/>
          </p:cNvPicPr>
          <p:nvPr/>
        </p:nvPicPr>
        <p:blipFill rotWithShape="1">
          <a:blip r:embed="rId3"/>
          <a:srcRect l="18361" r="12646" b="-7"/>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7"/>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8" name="Freeform: Shape 77">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0" name="Freeform: Shape 79">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8" name="Google Shape;198;p16"/>
          <p:cNvSpPr txBox="1">
            <a:spLocks noGrp="1"/>
          </p:cNvSpPr>
          <p:nvPr>
            <p:ph type="title"/>
          </p:nvPr>
        </p:nvSpPr>
        <p:spPr>
          <a:xfrm>
            <a:off x="371094" y="1161288"/>
            <a:ext cx="3438144" cy="1239012"/>
          </a:xfrm>
          <a:prstGeom prst="rect">
            <a:avLst/>
          </a:prstGeom>
        </p:spPr>
        <p:txBody>
          <a:bodyPr spcFirstLastPara="1" lIns="91425" tIns="45700" rIns="91425" bIns="45700" anchor="ctr" anchorCtr="0">
            <a:normAutofit/>
          </a:bodyPr>
          <a:lstStyle/>
          <a:p>
            <a:pPr marL="0" lvl="0" indent="0" rtl="0">
              <a:spcBef>
                <a:spcPts val="0"/>
              </a:spcBef>
              <a:spcAft>
                <a:spcPts val="0"/>
              </a:spcAft>
              <a:buClr>
                <a:srgbClr val="3F3F3F"/>
              </a:buClr>
              <a:buSzPts val="4800"/>
              <a:buFont typeface="Calibri"/>
              <a:buNone/>
            </a:pPr>
            <a:r>
              <a:rPr lang="en-US" sz="2800"/>
              <a:t>5. Proofreading and Design Evaluation </a:t>
            </a:r>
          </a:p>
        </p:txBody>
      </p:sp>
      <p:sp>
        <p:nvSpPr>
          <p:cNvPr id="82" name="Rectangle 81">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4" name="Rectangle 8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9" name="Google Shape;199;p16"/>
          <p:cNvSpPr txBox="1">
            <a:spLocks noGrp="1"/>
          </p:cNvSpPr>
          <p:nvPr>
            <p:ph idx="1"/>
          </p:nvPr>
        </p:nvSpPr>
        <p:spPr>
          <a:xfrm>
            <a:off x="400401" y="2718054"/>
            <a:ext cx="4044599" cy="3207258"/>
          </a:xfrm>
          <a:prstGeom prst="rect">
            <a:avLst/>
          </a:prstGeom>
        </p:spPr>
        <p:txBody>
          <a:bodyPr spcFirstLastPara="1" vert="horz" lIns="0" tIns="45700" rIns="0" bIns="45700" rtlCol="0" anchor="t" anchorCtr="0">
            <a:noAutofit/>
          </a:bodyPr>
          <a:lstStyle/>
          <a:p>
            <a:pPr marL="421640" indent="-457200" rtl="0">
              <a:lnSpc>
                <a:spcPct val="100000"/>
              </a:lnSpc>
              <a:spcBef>
                <a:spcPts val="0"/>
              </a:spcBef>
              <a:spcAft>
                <a:spcPts val="0"/>
              </a:spcAft>
              <a:buSzPts val="2000"/>
              <a:buFont typeface="Courier New" panose="020B0604020202020204" pitchFamily="34" charset="0"/>
              <a:buChar char="o"/>
            </a:pPr>
            <a:r>
              <a:rPr lang="en-US" sz="2000" dirty="0"/>
              <a:t>Proofreading</a:t>
            </a:r>
            <a:endParaRPr lang="en-US" sz="2000">
              <a:cs typeface="Calibri" panose="020F0502020204030204"/>
            </a:endParaRPr>
          </a:p>
          <a:p>
            <a:pPr marL="421640" indent="-457200">
              <a:lnSpc>
                <a:spcPct val="100000"/>
              </a:lnSpc>
              <a:spcBef>
                <a:spcPts val="1400"/>
              </a:spcBef>
              <a:buSzPts val="2000"/>
              <a:buFont typeface="Courier New" panose="020B0604020202020204" pitchFamily="34" charset="0"/>
              <a:buChar char="o"/>
            </a:pPr>
            <a:r>
              <a:rPr lang="en-US" sz="2000" dirty="0"/>
              <a:t>Design Evaluation </a:t>
            </a:r>
            <a:endParaRPr lang="en-US" sz="2000">
              <a:cs typeface="Calibri" panose="020F0502020204030204"/>
            </a:endParaRPr>
          </a:p>
          <a:p>
            <a:pPr marL="421640" indent="-457200">
              <a:lnSpc>
                <a:spcPct val="100000"/>
              </a:lnSpc>
              <a:spcBef>
                <a:spcPts val="1400"/>
              </a:spcBef>
              <a:buSzPts val="2000"/>
              <a:buFont typeface="Courier New" panose="020B0604020202020204" pitchFamily="34" charset="0"/>
              <a:buChar char="o"/>
            </a:pPr>
            <a:r>
              <a:rPr lang="en-US" sz="2000" dirty="0"/>
              <a:t>Framing </a:t>
            </a:r>
            <a:endParaRPr lang="en-US" sz="2000">
              <a:cs typeface="Calibri" panose="020F0502020204030204"/>
            </a:endParaRPr>
          </a:p>
          <a:p>
            <a:pPr marL="421640" indent="-457200" rtl="0">
              <a:lnSpc>
                <a:spcPct val="100000"/>
              </a:lnSpc>
              <a:spcBef>
                <a:spcPts val="1400"/>
              </a:spcBef>
              <a:spcAft>
                <a:spcPts val="0"/>
              </a:spcAft>
              <a:buSzPts val="2000"/>
              <a:buFont typeface="Courier New" panose="020B0604020202020204" pitchFamily="34" charset="0"/>
              <a:buChar char="o"/>
            </a:pPr>
            <a:r>
              <a:rPr lang="en-US" sz="2000" dirty="0"/>
              <a:t>Typefaces</a:t>
            </a:r>
            <a:endParaRPr lang="en-US" sz="2000">
              <a:cs typeface="Calibri" panose="020F0502020204030204"/>
            </a:endParaRPr>
          </a:p>
          <a:p>
            <a:pPr marL="421640" indent="-457200" rtl="0">
              <a:lnSpc>
                <a:spcPct val="100000"/>
              </a:lnSpc>
              <a:spcBef>
                <a:spcPts val="1400"/>
              </a:spcBef>
              <a:spcAft>
                <a:spcPts val="0"/>
              </a:spcAft>
              <a:buSzPts val="2000"/>
              <a:buFont typeface="Courier New" panose="020B0604020202020204" pitchFamily="34" charset="0"/>
              <a:buChar char="o"/>
            </a:pPr>
            <a:r>
              <a:rPr lang="en-US" sz="2000" dirty="0"/>
              <a:t>Paragraphs</a:t>
            </a:r>
            <a:endParaRPr lang="en-US" sz="2000">
              <a:cs typeface="Calibri" panose="020F0502020204030204"/>
            </a:endParaRPr>
          </a:p>
          <a:p>
            <a:pPr marL="421640" indent="-457200">
              <a:lnSpc>
                <a:spcPct val="100000"/>
              </a:lnSpc>
              <a:spcBef>
                <a:spcPts val="1400"/>
              </a:spcBef>
              <a:buSzPts val="2000"/>
              <a:buFont typeface="Courier New" panose="020B0604020202020204" pitchFamily="34" charset="0"/>
              <a:buChar char="o"/>
            </a:pPr>
            <a:r>
              <a:rPr lang="en-US" sz="2000" dirty="0"/>
              <a:t>Visual Aids </a:t>
            </a:r>
            <a:endParaRPr lang="en-US" sz="2000">
              <a:cs typeface="Calibri" panose="020F0502020204030204"/>
            </a:endParaRPr>
          </a:p>
          <a:p>
            <a:pPr marL="421640" indent="-457200">
              <a:lnSpc>
                <a:spcPct val="100000"/>
              </a:lnSpc>
              <a:spcBef>
                <a:spcPts val="1400"/>
              </a:spcBef>
              <a:buSzPts val="2000"/>
              <a:buFont typeface="Courier New" panose="020B0604020202020204" pitchFamily="34" charset="0"/>
              <a:buChar char="o"/>
            </a:pPr>
            <a:r>
              <a:rPr lang="en-US" sz="2000" dirty="0"/>
              <a:t>Designing Interactive Documents </a:t>
            </a:r>
            <a:endParaRPr lang="en-US" sz="2000">
              <a:cs typeface="Calibri" panose="020F0502020204030204"/>
            </a:endParaRPr>
          </a:p>
        </p:txBody>
      </p:sp>
      <p:pic>
        <p:nvPicPr>
          <p:cNvPr id="2" name="Picture 2">
            <a:extLst>
              <a:ext uri="{FF2B5EF4-FFF2-40B4-BE49-F238E27FC236}">
                <a16:creationId xmlns:a16="http://schemas.microsoft.com/office/drawing/2014/main" id="{413E27F1-1C3A-F9F0-79F2-D2340E02F6C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901184" y="1186377"/>
            <a:ext cx="6922008" cy="458583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3"/>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4" name="Freeform: Shape 83">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6" name="Freeform: Shape 85">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4" name="Google Shape;204;p17"/>
          <p:cNvSpPr txBox="1">
            <a:spLocks noGrp="1"/>
          </p:cNvSpPr>
          <p:nvPr>
            <p:ph type="title"/>
          </p:nvPr>
        </p:nvSpPr>
        <p:spPr>
          <a:xfrm>
            <a:off x="838200" y="253397"/>
            <a:ext cx="10515600" cy="1273233"/>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sz="4000"/>
              <a:t>KEY TAKEAWAY</a:t>
            </a:r>
          </a:p>
        </p:txBody>
      </p:sp>
      <p:sp>
        <p:nvSpPr>
          <p:cNvPr id="88" name="Rectangle 87">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5" name="Google Shape;205;p17"/>
          <p:cNvSpPr txBox="1">
            <a:spLocks noGrp="1"/>
          </p:cNvSpPr>
          <p:nvPr>
            <p:ph idx="1"/>
          </p:nvPr>
        </p:nvSpPr>
        <p:spPr>
          <a:xfrm>
            <a:off x="838200" y="2478024"/>
            <a:ext cx="10515600" cy="3694176"/>
          </a:xfrm>
          <a:prstGeom prst="rect">
            <a:avLst/>
          </a:prstGeom>
        </p:spPr>
        <p:txBody>
          <a:bodyPr spcFirstLastPara="1" lIns="0" tIns="45700" rIns="0" bIns="45700" anchorCtr="0">
            <a:normAutofit/>
          </a:bodyPr>
          <a:lstStyle/>
          <a:p>
            <a:pPr marL="457200" lvl="0" indent="-457200" rtl="0">
              <a:spcBef>
                <a:spcPts val="0"/>
              </a:spcBef>
              <a:spcAft>
                <a:spcPts val="0"/>
              </a:spcAft>
              <a:buSzPts val="2000"/>
              <a:buFont typeface="Calibri"/>
              <a:buAutoNum type="arabicPeriod"/>
            </a:pPr>
            <a:r>
              <a:rPr lang="en-US" sz="2200"/>
              <a:t>The four main categories—content, organization, style, and readability—provide a template for general revision. </a:t>
            </a:r>
          </a:p>
          <a:p>
            <a:pPr marL="457200" lvl="0" indent="-457200" rtl="0">
              <a:spcBef>
                <a:spcPts val="1400"/>
              </a:spcBef>
              <a:spcAft>
                <a:spcPts val="0"/>
              </a:spcAft>
              <a:buSzPts val="2000"/>
              <a:buFont typeface="Calibri"/>
              <a:buAutoNum type="arabicPeriod"/>
            </a:pPr>
            <a:r>
              <a:rPr lang="en-US" sz="2200"/>
              <a:t>By revising for format, facts, names, spelling, punctuation, and grammar, you can increase your chances of correcting many common errors in your writing. </a:t>
            </a:r>
          </a:p>
          <a:p>
            <a:pPr marL="457200" lvl="0" indent="-457200" rtl="0">
              <a:spcBef>
                <a:spcPts val="1400"/>
              </a:spcBef>
              <a:spcAft>
                <a:spcPts val="0"/>
              </a:spcAft>
              <a:buSzPts val="2000"/>
              <a:buFont typeface="Calibri"/>
              <a:buAutoNum type="arabicPeriod"/>
            </a:pPr>
            <a:r>
              <a:rPr lang="en-US" sz="2200"/>
              <a:t>Revising for style can increase a document’s clarity, conciseness, and professionalism. </a:t>
            </a:r>
          </a:p>
          <a:p>
            <a:pPr marL="457200" lvl="0" indent="-457200" rtl="0">
              <a:spcBef>
                <a:spcPts val="1400"/>
              </a:spcBef>
              <a:spcAft>
                <a:spcPts val="0"/>
              </a:spcAft>
              <a:buSzPts val="2000"/>
              <a:buFont typeface="Calibri"/>
              <a:buAutoNum type="arabicPeriod"/>
            </a:pPr>
            <a:r>
              <a:rPr lang="en-US" sz="2200"/>
              <a:t>When evaluating the work of others, make sure you understand the assignment, evaluate how well the writing carries out the assignment, evaluate assertions, check facts, and watch for errors. Deliver your evaluation with tact and diplomacy. </a:t>
            </a:r>
          </a:p>
          <a:p>
            <a:pPr marL="457200" lvl="0" indent="-457200" rtl="0">
              <a:spcBef>
                <a:spcPts val="1400"/>
              </a:spcBef>
              <a:spcAft>
                <a:spcPts val="0"/>
              </a:spcAft>
              <a:buSzPts val="2000"/>
              <a:buFont typeface="Calibri"/>
              <a:buAutoNum type="arabicPeriod"/>
            </a:pPr>
            <a:r>
              <a:rPr lang="en-US" sz="2200"/>
              <a:t>Proofreading and design put the finishing touches on a completed document. </a:t>
            </a:r>
          </a:p>
          <a:p>
            <a:pPr marL="457200" lvl="0" indent="-330200" rtl="0">
              <a:spcBef>
                <a:spcPts val="1400"/>
              </a:spcBef>
              <a:spcAft>
                <a:spcPts val="0"/>
              </a:spcAft>
              <a:buSzPts val="2000"/>
              <a:buFont typeface="Calibri"/>
              <a:buNone/>
            </a:pPr>
            <a:endParaRPr lang="en-US" sz="22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9"/>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Google Shape;210;p18"/>
          <p:cNvSpPr txBox="1">
            <a:spLocks noGrp="1"/>
          </p:cNvSpPr>
          <p:nvPr>
            <p:ph type="title"/>
          </p:nvPr>
        </p:nvSpPr>
        <p:spPr>
          <a:xfrm>
            <a:off x="841248" y="426720"/>
            <a:ext cx="10506456" cy="1919141"/>
          </a:xfrm>
          <a:prstGeom prst="rect">
            <a:avLst/>
          </a:prstGeom>
        </p:spPr>
        <p:txBody>
          <a:bodyPr spcFirstLastPara="1" lIns="91425" tIns="45700" rIns="91425" bIns="45700" anchor="b" anchorCtr="0">
            <a:normAutofit/>
          </a:bodyPr>
          <a:lstStyle/>
          <a:p>
            <a:pPr marL="0" lvl="0" indent="0" rtl="0">
              <a:spcBef>
                <a:spcPts val="0"/>
              </a:spcBef>
              <a:spcAft>
                <a:spcPts val="0"/>
              </a:spcAft>
              <a:buClr>
                <a:srgbClr val="3F3F3F"/>
              </a:buClr>
              <a:buSzPts val="4800"/>
              <a:buFont typeface="Calibri"/>
              <a:buNone/>
            </a:pPr>
            <a:r>
              <a:rPr lang="en-US" sz="6000"/>
              <a:t>EXERCISES </a:t>
            </a:r>
          </a:p>
        </p:txBody>
      </p:sp>
      <p:sp>
        <p:nvSpPr>
          <p:cNvPr id="90" name="Rectangle 8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2" name="Rectangle 9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1" name="Google Shape;211;p18"/>
          <p:cNvSpPr txBox="1">
            <a:spLocks noGrp="1"/>
          </p:cNvSpPr>
          <p:nvPr>
            <p:ph idx="1"/>
          </p:nvPr>
        </p:nvSpPr>
        <p:spPr>
          <a:xfrm>
            <a:off x="841248" y="3337269"/>
            <a:ext cx="10509504" cy="2905686"/>
          </a:xfrm>
          <a:prstGeom prst="rect">
            <a:avLst/>
          </a:prstGeom>
        </p:spPr>
        <p:txBody>
          <a:bodyPr spcFirstLastPara="1" vert="horz" lIns="0" tIns="45700" rIns="0" bIns="45700" rtlCol="0" anchor="t" anchorCtr="0">
            <a:normAutofit lnSpcReduction="10000"/>
          </a:bodyPr>
          <a:lstStyle/>
          <a:p>
            <a:pPr marL="457200" lvl="0" indent="-457200" rtl="0">
              <a:spcBef>
                <a:spcPts val="1400"/>
              </a:spcBef>
              <a:spcAft>
                <a:spcPts val="0"/>
              </a:spcAft>
              <a:buSzPts val="2000"/>
              <a:buFont typeface="Calibri"/>
              <a:buAutoNum type="arabicPeriod"/>
            </a:pPr>
            <a:r>
              <a:rPr lang="en-US" sz="2400" dirty="0"/>
              <a:t>Find an example of an error in a published document and share it with classmates.</a:t>
            </a:r>
            <a:endParaRPr lang="en-US" sz="2400" dirty="0">
              <a:cs typeface="Calibri"/>
            </a:endParaRPr>
          </a:p>
          <a:p>
            <a:pPr marL="457200" indent="-457200">
              <a:spcBef>
                <a:spcPts val="1400"/>
              </a:spcBef>
              <a:buSzPts val="2000"/>
              <a:buFont typeface="Calibri"/>
              <a:buAutoNum type="arabicPeriod"/>
            </a:pPr>
            <a:r>
              <a:rPr lang="en-US" sz="2400" dirty="0"/>
              <a:t>Find an example of a good example of effective business writing, review it, and share it with your classmates. </a:t>
            </a:r>
            <a:endParaRPr lang="en-US" sz="2400" dirty="0">
              <a:cs typeface="Calibri"/>
            </a:endParaRPr>
          </a:p>
          <a:p>
            <a:pPr marL="457200" indent="-457200">
              <a:spcBef>
                <a:spcPts val="1400"/>
              </a:spcBef>
              <a:buSzPts val="2000"/>
              <a:buFont typeface="Calibri"/>
              <a:buAutoNum type="arabicPeriod"/>
            </a:pPr>
            <a:r>
              <a:rPr lang="en-US" sz="2400" dirty="0"/>
              <a:t>With a writing assignment in draft form from your class, swap with a classmate and review the spelling, grammar, and punctuation, using proofreading marks where applicable.  </a:t>
            </a:r>
            <a:endParaRPr lang="en-US" sz="2400" dirty="0">
              <a:cs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37926AC-EBF7-C543-F4AA-F5ADC7C49199}"/>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a:solidFill>
                  <a:schemeClr val="tx1"/>
                </a:solidFill>
                <a:latin typeface="+mj-lt"/>
                <a:ea typeface="+mj-ea"/>
                <a:cs typeface="+mj-cs"/>
              </a:rPr>
              <a:t>Q&amp;A</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0224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p:cNvGrpSpPr/>
        <p:nvPr/>
      </p:nvGrpSpPr>
      <p:grpSpPr>
        <a:xfrm>
          <a:off x="0" y="0"/>
          <a:ext cx="0" cy="0"/>
          <a:chOff x="0" y="0"/>
          <a:chExt cx="0" cy="0"/>
        </a:xfrm>
      </p:grpSpPr>
      <p:sp useBgFill="1">
        <p:nvSpPr>
          <p:cNvPr id="119" name="Rectangle 11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Google Shape;112;p2"/>
          <p:cNvSpPr txBox="1">
            <a:spLocks noGrp="1"/>
          </p:cNvSpPr>
          <p:nvPr>
            <p:ph type="title"/>
          </p:nvPr>
        </p:nvSpPr>
        <p:spPr>
          <a:xfrm>
            <a:off x="640080" y="325369"/>
            <a:ext cx="4368602" cy="1956841"/>
          </a:xfrm>
          <a:prstGeom prst="rect">
            <a:avLst/>
          </a:prstGeom>
        </p:spPr>
        <p:txBody>
          <a:bodyPr spcFirstLastPara="1" lIns="91425" tIns="45700" rIns="91425" bIns="45700" anchor="b" anchorCtr="0">
            <a:normAutofit/>
          </a:bodyPr>
          <a:lstStyle/>
          <a:p>
            <a:pPr marL="0" lvl="0" indent="0" rtl="0">
              <a:spcBef>
                <a:spcPts val="0"/>
              </a:spcBef>
              <a:spcAft>
                <a:spcPts val="0"/>
              </a:spcAft>
              <a:buClr>
                <a:srgbClr val="3F3F3F"/>
              </a:buClr>
              <a:buSzPts val="4800"/>
              <a:buFont typeface="Calibri"/>
              <a:buNone/>
            </a:pPr>
            <a:r>
              <a:rPr lang="en-US" sz="5400" b="1"/>
              <a:t>Chapter outlines</a:t>
            </a:r>
            <a:endParaRPr lang="en-US" sz="5400"/>
          </a:p>
        </p:txBody>
      </p:sp>
      <p:sp>
        <p:nvSpPr>
          <p:cNvPr id="12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Google Shape;113;p2"/>
          <p:cNvSpPr txBox="1">
            <a:spLocks noGrp="1"/>
          </p:cNvSpPr>
          <p:nvPr>
            <p:ph idx="1"/>
          </p:nvPr>
        </p:nvSpPr>
        <p:spPr>
          <a:xfrm>
            <a:off x="640080" y="2872899"/>
            <a:ext cx="4243589" cy="3320668"/>
          </a:xfrm>
          <a:prstGeom prst="rect">
            <a:avLst/>
          </a:prstGeom>
        </p:spPr>
        <p:txBody>
          <a:bodyPr spcFirstLastPara="1" lIns="0" tIns="45700" rIns="0" bIns="45700" anchorCtr="0">
            <a:normAutofit/>
          </a:bodyPr>
          <a:lstStyle/>
          <a:p>
            <a:pPr marL="457200" lvl="0" indent="-457200" rtl="0">
              <a:spcBef>
                <a:spcPts val="0"/>
              </a:spcBef>
              <a:spcAft>
                <a:spcPts val="0"/>
              </a:spcAft>
              <a:buSzPts val="2000"/>
              <a:buFont typeface="Calibri"/>
              <a:buAutoNum type="arabicPeriod"/>
            </a:pPr>
            <a:r>
              <a:rPr lang="en-US" sz="2200"/>
              <a:t>General Revision Points to Consider</a:t>
            </a:r>
          </a:p>
          <a:p>
            <a:pPr marL="457200" lvl="0" indent="-457200" rtl="0">
              <a:spcBef>
                <a:spcPts val="1400"/>
              </a:spcBef>
              <a:spcAft>
                <a:spcPts val="0"/>
              </a:spcAft>
              <a:buSzPts val="2000"/>
              <a:buFont typeface="Calibri"/>
              <a:buAutoNum type="arabicPeriod"/>
            </a:pPr>
            <a:r>
              <a:rPr lang="en-US" sz="2200"/>
              <a:t>Specific Revision Points to Consider</a:t>
            </a:r>
          </a:p>
          <a:p>
            <a:pPr marL="457200" lvl="0" indent="-457200" rtl="0">
              <a:spcBef>
                <a:spcPts val="1400"/>
              </a:spcBef>
              <a:spcAft>
                <a:spcPts val="0"/>
              </a:spcAft>
              <a:buSzPts val="2000"/>
              <a:buFont typeface="Calibri"/>
              <a:buAutoNum type="arabicPeriod"/>
            </a:pPr>
            <a:r>
              <a:rPr lang="en-US" sz="2200"/>
              <a:t>Style Revisions  </a:t>
            </a:r>
          </a:p>
          <a:p>
            <a:pPr marL="457200" lvl="0" indent="-457200" rtl="0">
              <a:spcBef>
                <a:spcPts val="1400"/>
              </a:spcBef>
              <a:spcAft>
                <a:spcPts val="0"/>
              </a:spcAft>
              <a:buSzPts val="2000"/>
              <a:buFont typeface="Calibri"/>
              <a:buAutoNum type="arabicPeriod"/>
            </a:pPr>
            <a:r>
              <a:rPr lang="en-US" sz="2200"/>
              <a:t>Evaluating the Work of Others </a:t>
            </a:r>
          </a:p>
          <a:p>
            <a:pPr marL="457200" lvl="0" indent="-457200" rtl="0">
              <a:spcBef>
                <a:spcPts val="1400"/>
              </a:spcBef>
              <a:spcAft>
                <a:spcPts val="0"/>
              </a:spcAft>
              <a:buSzPts val="2000"/>
              <a:buFont typeface="Calibri"/>
              <a:buAutoNum type="arabicPeriod"/>
            </a:pPr>
            <a:r>
              <a:rPr lang="en-US" sz="2200"/>
              <a:t>Proofreading and Design Evaluation </a:t>
            </a:r>
          </a:p>
        </p:txBody>
      </p:sp>
      <p:pic>
        <p:nvPicPr>
          <p:cNvPr id="115" name="Picture 114" descr="Different coloured organisers">
            <a:extLst>
              <a:ext uri="{FF2B5EF4-FFF2-40B4-BE49-F238E27FC236}">
                <a16:creationId xmlns:a16="http://schemas.microsoft.com/office/drawing/2014/main" id="{095ED76C-48DC-4F87-C170-EC7A423BC21F}"/>
              </a:ext>
            </a:extLst>
          </p:cNvPr>
          <p:cNvPicPr>
            <a:picLocks noChangeAspect="1"/>
          </p:cNvPicPr>
          <p:nvPr/>
        </p:nvPicPr>
        <p:blipFill rotWithShape="1">
          <a:blip r:embed="rId3"/>
          <a:srcRect l="19868" r="19450"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7"/>
        <p:cNvGrpSpPr/>
        <p:nvPr/>
      </p:nvGrpSpPr>
      <p:grpSpPr>
        <a:xfrm>
          <a:off x="0" y="0"/>
          <a:ext cx="0" cy="0"/>
          <a:chOff x="0" y="0"/>
          <a:chExt cx="0" cy="0"/>
        </a:xfrm>
      </p:grpSpPr>
      <p:sp useBgFill="1">
        <p:nvSpPr>
          <p:cNvPr id="124" name="Rectangle 123">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Google Shape;118;p3"/>
          <p:cNvSpPr txBox="1">
            <a:spLocks noGrp="1"/>
          </p:cNvSpPr>
          <p:nvPr>
            <p:ph type="title"/>
          </p:nvPr>
        </p:nvSpPr>
        <p:spPr>
          <a:xfrm>
            <a:off x="841248" y="548640"/>
            <a:ext cx="3600860" cy="5431536"/>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sz="5400" b="1"/>
              <a:t>LEARNING OBJECTIVES</a:t>
            </a:r>
            <a:endParaRPr lang="en-US" sz="5400"/>
          </a:p>
        </p:txBody>
      </p:sp>
      <p:sp>
        <p:nvSpPr>
          <p:cNvPr id="126"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Google Shape;119;p3"/>
          <p:cNvSpPr txBox="1">
            <a:spLocks noGrp="1"/>
          </p:cNvSpPr>
          <p:nvPr>
            <p:ph idx="1"/>
          </p:nvPr>
        </p:nvSpPr>
        <p:spPr>
          <a:xfrm>
            <a:off x="5126418" y="552091"/>
            <a:ext cx="6224335" cy="5431536"/>
          </a:xfrm>
          <a:prstGeom prst="rect">
            <a:avLst/>
          </a:prstGeom>
        </p:spPr>
        <p:txBody>
          <a:bodyPr spcFirstLastPara="1" lIns="0" tIns="45700" rIns="0" bIns="45700" anchor="ctr" anchorCtr="0">
            <a:normAutofit/>
          </a:bodyPr>
          <a:lstStyle/>
          <a:p>
            <a:pPr marL="91440" lvl="0" indent="-127000" rtl="0">
              <a:spcBef>
                <a:spcPts val="0"/>
              </a:spcBef>
              <a:spcAft>
                <a:spcPts val="0"/>
              </a:spcAft>
              <a:buSzPts val="2000"/>
              <a:buChar char=" "/>
            </a:pPr>
            <a:r>
              <a:rPr lang="en-US" sz="2000" b="1"/>
              <a:t>By the end of this section, you will be able to:</a:t>
            </a:r>
            <a:endParaRPr lang="en-US" sz="2000"/>
          </a:p>
          <a:p>
            <a:pPr marL="91440" lvl="0" indent="-127000" rtl="0">
              <a:spcBef>
                <a:spcPts val="1400"/>
              </a:spcBef>
              <a:spcAft>
                <a:spcPts val="0"/>
              </a:spcAft>
              <a:buSzPts val="2000"/>
              <a:buChar char=" "/>
            </a:pPr>
            <a:r>
              <a:rPr lang="en-US" sz="2000"/>
              <a:t>1. Discuss the process of revision </a:t>
            </a:r>
          </a:p>
          <a:p>
            <a:pPr marL="91440" lvl="0" indent="-127000" rtl="0">
              <a:spcBef>
                <a:spcPts val="1400"/>
              </a:spcBef>
              <a:spcAft>
                <a:spcPts val="0"/>
              </a:spcAft>
              <a:buSzPts val="2000"/>
              <a:buChar char=" "/>
            </a:pPr>
            <a:r>
              <a:rPr lang="en-US" sz="2000"/>
              <a:t>2. List three general elements of every document that require revision</a:t>
            </a:r>
          </a:p>
          <a:p>
            <a:pPr marL="91440" lvl="0" indent="-127000" rtl="0">
              <a:spcBef>
                <a:spcPts val="1400"/>
              </a:spcBef>
              <a:spcAft>
                <a:spcPts val="0"/>
              </a:spcAft>
              <a:buSzPts val="2000"/>
              <a:buChar char=" "/>
            </a:pPr>
            <a:r>
              <a:rPr lang="en-US" sz="2000"/>
              <a:t>3. List six specific elements of every document to check for revision </a:t>
            </a:r>
          </a:p>
          <a:p>
            <a:pPr marL="91440" lvl="0" indent="-127000" rtl="0">
              <a:spcBef>
                <a:spcPts val="1400"/>
              </a:spcBef>
              <a:spcAft>
                <a:spcPts val="0"/>
              </a:spcAft>
              <a:buSzPts val="2000"/>
              <a:buChar char=" "/>
            </a:pPr>
            <a:r>
              <a:rPr lang="en-US" sz="2000"/>
              <a:t>4. Discuss and demonstrate the use of twelve points to consider for style revisions.</a:t>
            </a:r>
          </a:p>
          <a:p>
            <a:pPr marL="91440" lvl="0" indent="-127000" rtl="0">
              <a:spcBef>
                <a:spcPts val="1400"/>
              </a:spcBef>
              <a:spcAft>
                <a:spcPts val="0"/>
              </a:spcAft>
              <a:buSzPts val="2000"/>
              <a:buChar char=" "/>
            </a:pPr>
            <a:r>
              <a:rPr lang="en-US" sz="2000"/>
              <a:t>5. Describe five elements of critical analysis to use in evaluating someone else’s writing. </a:t>
            </a:r>
          </a:p>
          <a:p>
            <a:pPr marL="91440" lvl="0" indent="-127000" rtl="0">
              <a:spcBef>
                <a:spcPts val="1400"/>
              </a:spcBef>
              <a:spcAft>
                <a:spcPts val="0"/>
              </a:spcAft>
              <a:buSzPts val="2000"/>
              <a:buChar char=" "/>
            </a:pPr>
            <a:r>
              <a:rPr lang="en-US" sz="2000"/>
              <a:t>6. Demonstrate how to deliver an evaluation constructively and respectfully. </a:t>
            </a:r>
          </a:p>
          <a:p>
            <a:pPr marL="91440" lvl="0" indent="-127000" rtl="0">
              <a:spcBef>
                <a:spcPts val="1400"/>
              </a:spcBef>
              <a:spcAft>
                <a:spcPts val="0"/>
              </a:spcAft>
              <a:buSzPts val="2000"/>
              <a:buChar char=" "/>
            </a:pPr>
            <a:r>
              <a:rPr lang="en-US" sz="2000"/>
              <a:t>7. Understand the difference between revising and proofreading, and how to use proofreading marks.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9"/>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6A8AAC95-3719-4BCD-B710-4160043D92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73A6D7BA-50E4-42FE-A0E3-FC42B7EC43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2767722"/>
            <a:ext cx="3021543" cy="1532055"/>
          </a:xfrm>
          <a:custGeom>
            <a:avLst/>
            <a:gdLst>
              <a:gd name="connsiteX0" fmla="*/ 3021543 w 3021543"/>
              <a:gd name="connsiteY0" fmla="*/ 0 h 1532055"/>
              <a:gd name="connsiteX1" fmla="*/ 2963800 w 3021543"/>
              <a:gd name="connsiteY1" fmla="*/ 7730 h 1532055"/>
              <a:gd name="connsiteX2" fmla="*/ 2793803 w 3021543"/>
              <a:gd name="connsiteY2" fmla="*/ 25704 h 1532055"/>
              <a:gd name="connsiteX3" fmla="*/ 2414348 w 3021543"/>
              <a:gd name="connsiteY3" fmla="*/ 31695 h 1532055"/>
              <a:gd name="connsiteX4" fmla="*/ 2091558 w 3021543"/>
              <a:gd name="connsiteY4" fmla="*/ 29298 h 1532055"/>
              <a:gd name="connsiteX5" fmla="*/ 1645319 w 3021543"/>
              <a:gd name="connsiteY5" fmla="*/ 30497 h 1532055"/>
              <a:gd name="connsiteX6" fmla="*/ 1243602 w 3021543"/>
              <a:gd name="connsiteY6" fmla="*/ 64048 h 1532055"/>
              <a:gd name="connsiteX7" fmla="*/ 753851 w 3021543"/>
              <a:gd name="connsiteY7" fmla="*/ 61651 h 1532055"/>
              <a:gd name="connsiteX8" fmla="*/ 465465 w 3021543"/>
              <a:gd name="connsiteY8" fmla="*/ 123960 h 1532055"/>
              <a:gd name="connsiteX9" fmla="*/ 546416 w 3021543"/>
              <a:gd name="connsiteY9" fmla="*/ 145529 h 1532055"/>
              <a:gd name="connsiteX10" fmla="*/ 689091 w 3021543"/>
              <a:gd name="connsiteY10" fmla="*/ 192260 h 1532055"/>
              <a:gd name="connsiteX11" fmla="*/ 704269 w 3021543"/>
              <a:gd name="connsiteY11" fmla="*/ 222217 h 1532055"/>
              <a:gd name="connsiteX12" fmla="*/ 683020 w 3021543"/>
              <a:gd name="connsiteY12" fmla="*/ 236595 h 1532055"/>
              <a:gd name="connsiteX13" fmla="*/ 621295 w 3021543"/>
              <a:gd name="connsiteY13" fmla="*/ 264155 h 1532055"/>
              <a:gd name="connsiteX14" fmla="*/ 848968 w 3021543"/>
              <a:gd name="connsiteY14" fmla="*/ 304896 h 1532055"/>
              <a:gd name="connsiteX15" fmla="*/ 768018 w 3021543"/>
              <a:gd name="connsiteY15" fmla="*/ 330059 h 1532055"/>
              <a:gd name="connsiteX16" fmla="*/ 684032 w 3021543"/>
              <a:gd name="connsiteY16" fmla="*/ 348032 h 1532055"/>
              <a:gd name="connsiteX17" fmla="*/ 592962 w 3021543"/>
              <a:gd name="connsiteY17" fmla="*/ 361213 h 1532055"/>
              <a:gd name="connsiteX18" fmla="*/ 509988 w 3021543"/>
              <a:gd name="connsiteY18" fmla="*/ 387575 h 1532055"/>
              <a:gd name="connsiteX19" fmla="*/ 726531 w 3021543"/>
              <a:gd name="connsiteY19" fmla="*/ 398359 h 1532055"/>
              <a:gd name="connsiteX20" fmla="*/ 614212 w 3021543"/>
              <a:gd name="connsiteY20" fmla="*/ 422324 h 1532055"/>
              <a:gd name="connsiteX21" fmla="*/ 522131 w 3021543"/>
              <a:gd name="connsiteY21" fmla="*/ 453478 h 1532055"/>
              <a:gd name="connsiteX22" fmla="*/ 457370 w 3021543"/>
              <a:gd name="connsiteY22" fmla="*/ 467857 h 1532055"/>
              <a:gd name="connsiteX23" fmla="*/ 388562 w 3021543"/>
              <a:gd name="connsiteY23" fmla="*/ 471452 h 1532055"/>
              <a:gd name="connsiteX24" fmla="*/ 372372 w 3021543"/>
              <a:gd name="connsiteY24" fmla="*/ 494218 h 1532055"/>
              <a:gd name="connsiteX25" fmla="*/ 393622 w 3021543"/>
              <a:gd name="connsiteY25" fmla="*/ 518184 h 1532055"/>
              <a:gd name="connsiteX26" fmla="*/ 426002 w 3021543"/>
              <a:gd name="connsiteY26" fmla="*/ 520580 h 1532055"/>
              <a:gd name="connsiteX27" fmla="*/ 619271 w 3021543"/>
              <a:gd name="connsiteY27" fmla="*/ 526571 h 1532055"/>
              <a:gd name="connsiteX28" fmla="*/ 0 w 3021543"/>
              <a:gd name="connsiteY28" fmla="*/ 579294 h 1532055"/>
              <a:gd name="connsiteX29" fmla="*/ 83986 w 3021543"/>
              <a:gd name="connsiteY29" fmla="*/ 611647 h 1532055"/>
              <a:gd name="connsiteX30" fmla="*/ 112319 w 3021543"/>
              <a:gd name="connsiteY30" fmla="*/ 700317 h 1532055"/>
              <a:gd name="connsiteX31" fmla="*/ 215531 w 3021543"/>
              <a:gd name="connsiteY31" fmla="*/ 750643 h 1532055"/>
              <a:gd name="connsiteX32" fmla="*/ 282315 w 3021543"/>
              <a:gd name="connsiteY32" fmla="*/ 768617 h 1532055"/>
              <a:gd name="connsiteX33" fmla="*/ 435109 w 3021543"/>
              <a:gd name="connsiteY33" fmla="*/ 794979 h 1532055"/>
              <a:gd name="connsiteX34" fmla="*/ 457370 w 3021543"/>
              <a:gd name="connsiteY34" fmla="*/ 838116 h 1532055"/>
              <a:gd name="connsiteX35" fmla="*/ 476596 w 3021543"/>
              <a:gd name="connsiteY35" fmla="*/ 886046 h 1532055"/>
              <a:gd name="connsiteX36" fmla="*/ 517071 w 3021543"/>
              <a:gd name="connsiteY36" fmla="*/ 917200 h 1532055"/>
              <a:gd name="connsiteX37" fmla="*/ 202377 w 3021543"/>
              <a:gd name="connsiteY37" fmla="*/ 912407 h 1532055"/>
              <a:gd name="connsiteX38" fmla="*/ 557546 w 3021543"/>
              <a:gd name="connsiteY38" fmla="*/ 1013060 h 1532055"/>
              <a:gd name="connsiteX39" fmla="*/ 526178 w 3021543"/>
              <a:gd name="connsiteY39" fmla="*/ 1052602 h 1532055"/>
              <a:gd name="connsiteX40" fmla="*/ 720459 w 3021543"/>
              <a:gd name="connsiteY40" fmla="*/ 1106523 h 1532055"/>
              <a:gd name="connsiteX41" fmla="*/ 616236 w 3021543"/>
              <a:gd name="connsiteY41" fmla="*/ 1112514 h 1532055"/>
              <a:gd name="connsiteX42" fmla="*/ 1222353 w 3021543"/>
              <a:gd name="connsiteY42" fmla="*/ 1337785 h 1532055"/>
              <a:gd name="connsiteX43" fmla="*/ 2087511 w 3021543"/>
              <a:gd name="connsiteY43" fmla="*/ 1500747 h 1532055"/>
              <a:gd name="connsiteX44" fmla="*/ 2425479 w 3021543"/>
              <a:gd name="connsiteY44" fmla="*/ 1531901 h 1532055"/>
              <a:gd name="connsiteX45" fmla="*/ 2809994 w 3021543"/>
              <a:gd name="connsiteY45" fmla="*/ 1522315 h 1532055"/>
              <a:gd name="connsiteX46" fmla="*/ 2953618 w 3021543"/>
              <a:gd name="connsiteY46" fmla="*/ 1512448 h 1532055"/>
              <a:gd name="connsiteX47" fmla="*/ 3021543 w 3021543"/>
              <a:gd name="connsiteY47" fmla="*/ 1502657 h 153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532055">
                <a:moveTo>
                  <a:pt x="3021543" y="0"/>
                </a:moveTo>
                <a:lnTo>
                  <a:pt x="2963800" y="7730"/>
                </a:lnTo>
                <a:cubicBezTo>
                  <a:pt x="2907134" y="14919"/>
                  <a:pt x="2850469" y="24506"/>
                  <a:pt x="2793803" y="25704"/>
                </a:cubicBezTo>
                <a:cubicBezTo>
                  <a:pt x="2667318" y="29298"/>
                  <a:pt x="2539821" y="20911"/>
                  <a:pt x="2414348" y="31695"/>
                </a:cubicBezTo>
                <a:cubicBezTo>
                  <a:pt x="2307089" y="41281"/>
                  <a:pt x="2198818" y="30497"/>
                  <a:pt x="2091558" y="29298"/>
                </a:cubicBezTo>
                <a:cubicBezTo>
                  <a:pt x="1942812" y="28100"/>
                  <a:pt x="1793053" y="19713"/>
                  <a:pt x="1645319" y="30497"/>
                </a:cubicBezTo>
                <a:cubicBezTo>
                  <a:pt x="1510738" y="38885"/>
                  <a:pt x="1376158" y="41281"/>
                  <a:pt x="1243602" y="64048"/>
                </a:cubicBezTo>
                <a:cubicBezTo>
                  <a:pt x="1079677" y="76030"/>
                  <a:pt x="916765" y="68841"/>
                  <a:pt x="753851" y="61651"/>
                </a:cubicBezTo>
                <a:cubicBezTo>
                  <a:pt x="653675" y="56858"/>
                  <a:pt x="554511" y="41281"/>
                  <a:pt x="465465" y="123960"/>
                </a:cubicBezTo>
                <a:cubicBezTo>
                  <a:pt x="489751" y="143132"/>
                  <a:pt x="519095" y="139537"/>
                  <a:pt x="546416" y="145529"/>
                </a:cubicBezTo>
                <a:cubicBezTo>
                  <a:pt x="594986" y="157511"/>
                  <a:pt x="643557" y="169493"/>
                  <a:pt x="689091" y="192260"/>
                </a:cubicBezTo>
                <a:cubicBezTo>
                  <a:pt x="699210" y="197053"/>
                  <a:pt x="708317" y="206639"/>
                  <a:pt x="704269" y="222217"/>
                </a:cubicBezTo>
                <a:cubicBezTo>
                  <a:pt x="701234" y="234199"/>
                  <a:pt x="691115" y="234199"/>
                  <a:pt x="683020" y="236595"/>
                </a:cubicBezTo>
                <a:cubicBezTo>
                  <a:pt x="664806" y="243785"/>
                  <a:pt x="642545" y="238992"/>
                  <a:pt x="621295" y="264155"/>
                </a:cubicBezTo>
                <a:cubicBezTo>
                  <a:pt x="702245" y="277336"/>
                  <a:pt x="780160" y="252172"/>
                  <a:pt x="848968" y="304896"/>
                </a:cubicBezTo>
                <a:cubicBezTo>
                  <a:pt x="823671" y="331257"/>
                  <a:pt x="795339" y="325266"/>
                  <a:pt x="768018" y="330059"/>
                </a:cubicBezTo>
                <a:cubicBezTo>
                  <a:pt x="739685" y="334852"/>
                  <a:pt x="712365" y="343240"/>
                  <a:pt x="684032" y="348032"/>
                </a:cubicBezTo>
                <a:cubicBezTo>
                  <a:pt x="653675" y="354023"/>
                  <a:pt x="623319" y="355222"/>
                  <a:pt x="592962" y="361213"/>
                </a:cubicBezTo>
                <a:cubicBezTo>
                  <a:pt x="567666" y="366006"/>
                  <a:pt x="540345" y="357618"/>
                  <a:pt x="509988" y="387575"/>
                </a:cubicBezTo>
                <a:cubicBezTo>
                  <a:pt x="584867" y="409143"/>
                  <a:pt x="652663" y="376790"/>
                  <a:pt x="726531" y="398359"/>
                </a:cubicBezTo>
                <a:cubicBezTo>
                  <a:pt x="683020" y="417531"/>
                  <a:pt x="647604" y="411539"/>
                  <a:pt x="614212" y="422324"/>
                </a:cubicBezTo>
                <a:cubicBezTo>
                  <a:pt x="583855" y="433108"/>
                  <a:pt x="547428" y="421126"/>
                  <a:pt x="522131" y="453478"/>
                </a:cubicBezTo>
                <a:cubicBezTo>
                  <a:pt x="502905" y="478641"/>
                  <a:pt x="482668" y="482236"/>
                  <a:pt x="457370" y="467857"/>
                </a:cubicBezTo>
                <a:cubicBezTo>
                  <a:pt x="435109" y="454676"/>
                  <a:pt x="410824" y="458271"/>
                  <a:pt x="388562" y="471452"/>
                </a:cubicBezTo>
                <a:cubicBezTo>
                  <a:pt x="380468" y="476245"/>
                  <a:pt x="372372" y="482236"/>
                  <a:pt x="372372" y="494218"/>
                </a:cubicBezTo>
                <a:cubicBezTo>
                  <a:pt x="372372" y="510994"/>
                  <a:pt x="382491" y="515787"/>
                  <a:pt x="393622" y="518184"/>
                </a:cubicBezTo>
                <a:cubicBezTo>
                  <a:pt x="403741" y="520580"/>
                  <a:pt x="415883" y="522977"/>
                  <a:pt x="426002" y="520580"/>
                </a:cubicBezTo>
                <a:cubicBezTo>
                  <a:pt x="490762" y="507399"/>
                  <a:pt x="554511" y="528968"/>
                  <a:pt x="619271" y="526571"/>
                </a:cubicBezTo>
                <a:cubicBezTo>
                  <a:pt x="415883" y="578096"/>
                  <a:pt x="210471" y="561321"/>
                  <a:pt x="0" y="579294"/>
                </a:cubicBezTo>
                <a:cubicBezTo>
                  <a:pt x="27321" y="615241"/>
                  <a:pt x="62737" y="585286"/>
                  <a:pt x="83986" y="611647"/>
                </a:cubicBezTo>
                <a:cubicBezTo>
                  <a:pt x="63748" y="666766"/>
                  <a:pt x="71844" y="696722"/>
                  <a:pt x="112319" y="700317"/>
                </a:cubicBezTo>
                <a:cubicBezTo>
                  <a:pt x="151782" y="703912"/>
                  <a:pt x="194281" y="684740"/>
                  <a:pt x="215531" y="750643"/>
                </a:cubicBezTo>
                <a:cubicBezTo>
                  <a:pt x="221602" y="771014"/>
                  <a:pt x="259042" y="765023"/>
                  <a:pt x="282315" y="768617"/>
                </a:cubicBezTo>
                <a:cubicBezTo>
                  <a:pt x="332909" y="777005"/>
                  <a:pt x="386539" y="768617"/>
                  <a:pt x="435109" y="794979"/>
                </a:cubicBezTo>
                <a:cubicBezTo>
                  <a:pt x="454335" y="804565"/>
                  <a:pt x="467489" y="811754"/>
                  <a:pt x="457370" y="838116"/>
                </a:cubicBezTo>
                <a:cubicBezTo>
                  <a:pt x="447252" y="865675"/>
                  <a:pt x="460406" y="875261"/>
                  <a:pt x="476596" y="886046"/>
                </a:cubicBezTo>
                <a:cubicBezTo>
                  <a:pt x="488739" y="894433"/>
                  <a:pt x="506953" y="892037"/>
                  <a:pt x="517071" y="917200"/>
                </a:cubicBezTo>
                <a:cubicBezTo>
                  <a:pt x="410824" y="913605"/>
                  <a:pt x="307612" y="893235"/>
                  <a:pt x="202377" y="912407"/>
                </a:cubicBezTo>
                <a:cubicBezTo>
                  <a:pt x="317731" y="960337"/>
                  <a:pt x="444216" y="957940"/>
                  <a:pt x="557546" y="1013060"/>
                </a:cubicBezTo>
                <a:cubicBezTo>
                  <a:pt x="553499" y="1032232"/>
                  <a:pt x="527190" y="1023844"/>
                  <a:pt x="526178" y="1052602"/>
                </a:cubicBezTo>
                <a:cubicBezTo>
                  <a:pt x="585879" y="1082558"/>
                  <a:pt x="657723" y="1062188"/>
                  <a:pt x="720459" y="1106523"/>
                </a:cubicBezTo>
                <a:cubicBezTo>
                  <a:pt x="684032" y="1126893"/>
                  <a:pt x="650640" y="1093342"/>
                  <a:pt x="616236" y="1112514"/>
                </a:cubicBezTo>
                <a:cubicBezTo>
                  <a:pt x="627367" y="1141273"/>
                  <a:pt x="1131283" y="1318613"/>
                  <a:pt x="1222353" y="1337785"/>
                </a:cubicBezTo>
                <a:cubicBezTo>
                  <a:pt x="1407527" y="1377327"/>
                  <a:pt x="1940788" y="1477980"/>
                  <a:pt x="2087511" y="1500747"/>
                </a:cubicBezTo>
                <a:cubicBezTo>
                  <a:pt x="2200841" y="1517522"/>
                  <a:pt x="2313160" y="1530703"/>
                  <a:pt x="2425479" y="1531901"/>
                </a:cubicBezTo>
                <a:cubicBezTo>
                  <a:pt x="2553988" y="1533099"/>
                  <a:pt x="2681485" y="1527108"/>
                  <a:pt x="2809994" y="1522315"/>
                </a:cubicBezTo>
                <a:cubicBezTo>
                  <a:pt x="2858058" y="1520518"/>
                  <a:pt x="2905933" y="1517372"/>
                  <a:pt x="2953618" y="1512448"/>
                </a:cubicBezTo>
                <a:lnTo>
                  <a:pt x="3021543" y="1502657"/>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131" name="Google Shape;131;p5"/>
          <p:cNvSpPr txBox="1">
            <a:spLocks noGrp="1"/>
          </p:cNvSpPr>
          <p:nvPr>
            <p:ph type="title"/>
          </p:nvPr>
        </p:nvSpPr>
        <p:spPr>
          <a:xfrm>
            <a:off x="838200" y="838199"/>
            <a:ext cx="4191000" cy="5338763"/>
          </a:xfrm>
          <a:prstGeom prst="rect">
            <a:avLst/>
          </a:prstGeom>
        </p:spPr>
        <p:txBody>
          <a:bodyPr spcFirstLastPara="1" lIns="91425" tIns="45700" rIns="91425" bIns="45700" anchorCtr="0">
            <a:normAutofit/>
          </a:bodyPr>
          <a:lstStyle/>
          <a:p>
            <a:pPr marL="0" lvl="0" indent="0" rtl="0">
              <a:spcBef>
                <a:spcPts val="0"/>
              </a:spcBef>
              <a:spcAft>
                <a:spcPts val="0"/>
              </a:spcAft>
              <a:buNone/>
            </a:pPr>
            <a:r>
              <a:rPr lang="en-US"/>
              <a:t>Introduction</a:t>
            </a:r>
          </a:p>
        </p:txBody>
      </p:sp>
      <p:sp>
        <p:nvSpPr>
          <p:cNvPr id="130" name="Google Shape;130;p5"/>
          <p:cNvSpPr txBox="1">
            <a:spLocks noGrp="1"/>
          </p:cNvSpPr>
          <p:nvPr>
            <p:ph idx="1"/>
          </p:nvPr>
        </p:nvSpPr>
        <p:spPr>
          <a:xfrm>
            <a:off x="5302332" y="838199"/>
            <a:ext cx="6051468" cy="5338763"/>
          </a:xfrm>
          <a:prstGeom prst="rect">
            <a:avLst/>
          </a:prstGeom>
        </p:spPr>
        <p:txBody>
          <a:bodyPr spcFirstLastPara="1" lIns="0" tIns="45700" rIns="0" bIns="45700" anchor="ctr" anchorCtr="0">
            <a:normAutofit/>
          </a:bodyPr>
          <a:lstStyle/>
          <a:p>
            <a:pPr marL="91440" lvl="0" indent="-127000" rtl="0">
              <a:lnSpc>
                <a:spcPct val="150000"/>
              </a:lnSpc>
              <a:spcBef>
                <a:spcPts val="0"/>
              </a:spcBef>
              <a:spcAft>
                <a:spcPts val="0"/>
              </a:spcAft>
              <a:buSzPts val="2000"/>
              <a:buFont typeface="Noto Sans Symbols"/>
              <a:buChar char="❖"/>
            </a:pPr>
            <a:r>
              <a:rPr lang="en-US" sz="2000" dirty="0"/>
              <a:t>In every career, industry, and profession, today’s business climate is a results-oriented environment. </a:t>
            </a:r>
            <a:endParaRPr lang="en-US" dirty="0"/>
          </a:p>
          <a:p>
            <a:pPr marL="91440" lvl="0" indent="-127000" rtl="0">
              <a:lnSpc>
                <a:spcPct val="150000"/>
              </a:lnSpc>
              <a:spcBef>
                <a:spcPts val="1400"/>
              </a:spcBef>
              <a:spcAft>
                <a:spcPts val="0"/>
              </a:spcAft>
              <a:buSzPts val="2000"/>
              <a:buFont typeface="Noto Sans Symbols"/>
              <a:buChar char="❖"/>
            </a:pPr>
            <a:r>
              <a:rPr lang="en-US" sz="2000" dirty="0"/>
              <a:t>Regardless of what you write, there exists the possibility, even probability, that misunderstandings and miscommunications can and will occur. </a:t>
            </a:r>
            <a:endParaRPr lang="en-US" sz="2000" dirty="0">
              <a:cs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5"/>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6A8AAC95-3719-4BCD-B710-4160043D92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id="{73A6D7BA-50E4-42FE-A0E3-FC42B7EC43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2767722"/>
            <a:ext cx="3021543" cy="1532055"/>
          </a:xfrm>
          <a:custGeom>
            <a:avLst/>
            <a:gdLst>
              <a:gd name="connsiteX0" fmla="*/ 3021543 w 3021543"/>
              <a:gd name="connsiteY0" fmla="*/ 0 h 1532055"/>
              <a:gd name="connsiteX1" fmla="*/ 2963800 w 3021543"/>
              <a:gd name="connsiteY1" fmla="*/ 7730 h 1532055"/>
              <a:gd name="connsiteX2" fmla="*/ 2793803 w 3021543"/>
              <a:gd name="connsiteY2" fmla="*/ 25704 h 1532055"/>
              <a:gd name="connsiteX3" fmla="*/ 2414348 w 3021543"/>
              <a:gd name="connsiteY3" fmla="*/ 31695 h 1532055"/>
              <a:gd name="connsiteX4" fmla="*/ 2091558 w 3021543"/>
              <a:gd name="connsiteY4" fmla="*/ 29298 h 1532055"/>
              <a:gd name="connsiteX5" fmla="*/ 1645319 w 3021543"/>
              <a:gd name="connsiteY5" fmla="*/ 30497 h 1532055"/>
              <a:gd name="connsiteX6" fmla="*/ 1243602 w 3021543"/>
              <a:gd name="connsiteY6" fmla="*/ 64048 h 1532055"/>
              <a:gd name="connsiteX7" fmla="*/ 753851 w 3021543"/>
              <a:gd name="connsiteY7" fmla="*/ 61651 h 1532055"/>
              <a:gd name="connsiteX8" fmla="*/ 465465 w 3021543"/>
              <a:gd name="connsiteY8" fmla="*/ 123960 h 1532055"/>
              <a:gd name="connsiteX9" fmla="*/ 546416 w 3021543"/>
              <a:gd name="connsiteY9" fmla="*/ 145529 h 1532055"/>
              <a:gd name="connsiteX10" fmla="*/ 689091 w 3021543"/>
              <a:gd name="connsiteY10" fmla="*/ 192260 h 1532055"/>
              <a:gd name="connsiteX11" fmla="*/ 704269 w 3021543"/>
              <a:gd name="connsiteY11" fmla="*/ 222217 h 1532055"/>
              <a:gd name="connsiteX12" fmla="*/ 683020 w 3021543"/>
              <a:gd name="connsiteY12" fmla="*/ 236595 h 1532055"/>
              <a:gd name="connsiteX13" fmla="*/ 621295 w 3021543"/>
              <a:gd name="connsiteY13" fmla="*/ 264155 h 1532055"/>
              <a:gd name="connsiteX14" fmla="*/ 848968 w 3021543"/>
              <a:gd name="connsiteY14" fmla="*/ 304896 h 1532055"/>
              <a:gd name="connsiteX15" fmla="*/ 768018 w 3021543"/>
              <a:gd name="connsiteY15" fmla="*/ 330059 h 1532055"/>
              <a:gd name="connsiteX16" fmla="*/ 684032 w 3021543"/>
              <a:gd name="connsiteY16" fmla="*/ 348032 h 1532055"/>
              <a:gd name="connsiteX17" fmla="*/ 592962 w 3021543"/>
              <a:gd name="connsiteY17" fmla="*/ 361213 h 1532055"/>
              <a:gd name="connsiteX18" fmla="*/ 509988 w 3021543"/>
              <a:gd name="connsiteY18" fmla="*/ 387575 h 1532055"/>
              <a:gd name="connsiteX19" fmla="*/ 726531 w 3021543"/>
              <a:gd name="connsiteY19" fmla="*/ 398359 h 1532055"/>
              <a:gd name="connsiteX20" fmla="*/ 614212 w 3021543"/>
              <a:gd name="connsiteY20" fmla="*/ 422324 h 1532055"/>
              <a:gd name="connsiteX21" fmla="*/ 522131 w 3021543"/>
              <a:gd name="connsiteY21" fmla="*/ 453478 h 1532055"/>
              <a:gd name="connsiteX22" fmla="*/ 457370 w 3021543"/>
              <a:gd name="connsiteY22" fmla="*/ 467857 h 1532055"/>
              <a:gd name="connsiteX23" fmla="*/ 388562 w 3021543"/>
              <a:gd name="connsiteY23" fmla="*/ 471452 h 1532055"/>
              <a:gd name="connsiteX24" fmla="*/ 372372 w 3021543"/>
              <a:gd name="connsiteY24" fmla="*/ 494218 h 1532055"/>
              <a:gd name="connsiteX25" fmla="*/ 393622 w 3021543"/>
              <a:gd name="connsiteY25" fmla="*/ 518184 h 1532055"/>
              <a:gd name="connsiteX26" fmla="*/ 426002 w 3021543"/>
              <a:gd name="connsiteY26" fmla="*/ 520580 h 1532055"/>
              <a:gd name="connsiteX27" fmla="*/ 619271 w 3021543"/>
              <a:gd name="connsiteY27" fmla="*/ 526571 h 1532055"/>
              <a:gd name="connsiteX28" fmla="*/ 0 w 3021543"/>
              <a:gd name="connsiteY28" fmla="*/ 579294 h 1532055"/>
              <a:gd name="connsiteX29" fmla="*/ 83986 w 3021543"/>
              <a:gd name="connsiteY29" fmla="*/ 611647 h 1532055"/>
              <a:gd name="connsiteX30" fmla="*/ 112319 w 3021543"/>
              <a:gd name="connsiteY30" fmla="*/ 700317 h 1532055"/>
              <a:gd name="connsiteX31" fmla="*/ 215531 w 3021543"/>
              <a:gd name="connsiteY31" fmla="*/ 750643 h 1532055"/>
              <a:gd name="connsiteX32" fmla="*/ 282315 w 3021543"/>
              <a:gd name="connsiteY32" fmla="*/ 768617 h 1532055"/>
              <a:gd name="connsiteX33" fmla="*/ 435109 w 3021543"/>
              <a:gd name="connsiteY33" fmla="*/ 794979 h 1532055"/>
              <a:gd name="connsiteX34" fmla="*/ 457370 w 3021543"/>
              <a:gd name="connsiteY34" fmla="*/ 838116 h 1532055"/>
              <a:gd name="connsiteX35" fmla="*/ 476596 w 3021543"/>
              <a:gd name="connsiteY35" fmla="*/ 886046 h 1532055"/>
              <a:gd name="connsiteX36" fmla="*/ 517071 w 3021543"/>
              <a:gd name="connsiteY36" fmla="*/ 917200 h 1532055"/>
              <a:gd name="connsiteX37" fmla="*/ 202377 w 3021543"/>
              <a:gd name="connsiteY37" fmla="*/ 912407 h 1532055"/>
              <a:gd name="connsiteX38" fmla="*/ 557546 w 3021543"/>
              <a:gd name="connsiteY38" fmla="*/ 1013060 h 1532055"/>
              <a:gd name="connsiteX39" fmla="*/ 526178 w 3021543"/>
              <a:gd name="connsiteY39" fmla="*/ 1052602 h 1532055"/>
              <a:gd name="connsiteX40" fmla="*/ 720459 w 3021543"/>
              <a:gd name="connsiteY40" fmla="*/ 1106523 h 1532055"/>
              <a:gd name="connsiteX41" fmla="*/ 616236 w 3021543"/>
              <a:gd name="connsiteY41" fmla="*/ 1112514 h 1532055"/>
              <a:gd name="connsiteX42" fmla="*/ 1222353 w 3021543"/>
              <a:gd name="connsiteY42" fmla="*/ 1337785 h 1532055"/>
              <a:gd name="connsiteX43" fmla="*/ 2087511 w 3021543"/>
              <a:gd name="connsiteY43" fmla="*/ 1500747 h 1532055"/>
              <a:gd name="connsiteX44" fmla="*/ 2425479 w 3021543"/>
              <a:gd name="connsiteY44" fmla="*/ 1531901 h 1532055"/>
              <a:gd name="connsiteX45" fmla="*/ 2809994 w 3021543"/>
              <a:gd name="connsiteY45" fmla="*/ 1522315 h 1532055"/>
              <a:gd name="connsiteX46" fmla="*/ 2953618 w 3021543"/>
              <a:gd name="connsiteY46" fmla="*/ 1512448 h 1532055"/>
              <a:gd name="connsiteX47" fmla="*/ 3021543 w 3021543"/>
              <a:gd name="connsiteY47" fmla="*/ 1502657 h 153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532055">
                <a:moveTo>
                  <a:pt x="3021543" y="0"/>
                </a:moveTo>
                <a:lnTo>
                  <a:pt x="2963800" y="7730"/>
                </a:lnTo>
                <a:cubicBezTo>
                  <a:pt x="2907134" y="14919"/>
                  <a:pt x="2850469" y="24506"/>
                  <a:pt x="2793803" y="25704"/>
                </a:cubicBezTo>
                <a:cubicBezTo>
                  <a:pt x="2667318" y="29298"/>
                  <a:pt x="2539821" y="20911"/>
                  <a:pt x="2414348" y="31695"/>
                </a:cubicBezTo>
                <a:cubicBezTo>
                  <a:pt x="2307089" y="41281"/>
                  <a:pt x="2198818" y="30497"/>
                  <a:pt x="2091558" y="29298"/>
                </a:cubicBezTo>
                <a:cubicBezTo>
                  <a:pt x="1942812" y="28100"/>
                  <a:pt x="1793053" y="19713"/>
                  <a:pt x="1645319" y="30497"/>
                </a:cubicBezTo>
                <a:cubicBezTo>
                  <a:pt x="1510738" y="38885"/>
                  <a:pt x="1376158" y="41281"/>
                  <a:pt x="1243602" y="64048"/>
                </a:cubicBezTo>
                <a:cubicBezTo>
                  <a:pt x="1079677" y="76030"/>
                  <a:pt x="916765" y="68841"/>
                  <a:pt x="753851" y="61651"/>
                </a:cubicBezTo>
                <a:cubicBezTo>
                  <a:pt x="653675" y="56858"/>
                  <a:pt x="554511" y="41281"/>
                  <a:pt x="465465" y="123960"/>
                </a:cubicBezTo>
                <a:cubicBezTo>
                  <a:pt x="489751" y="143132"/>
                  <a:pt x="519095" y="139537"/>
                  <a:pt x="546416" y="145529"/>
                </a:cubicBezTo>
                <a:cubicBezTo>
                  <a:pt x="594986" y="157511"/>
                  <a:pt x="643557" y="169493"/>
                  <a:pt x="689091" y="192260"/>
                </a:cubicBezTo>
                <a:cubicBezTo>
                  <a:pt x="699210" y="197053"/>
                  <a:pt x="708317" y="206639"/>
                  <a:pt x="704269" y="222217"/>
                </a:cubicBezTo>
                <a:cubicBezTo>
                  <a:pt x="701234" y="234199"/>
                  <a:pt x="691115" y="234199"/>
                  <a:pt x="683020" y="236595"/>
                </a:cubicBezTo>
                <a:cubicBezTo>
                  <a:pt x="664806" y="243785"/>
                  <a:pt x="642545" y="238992"/>
                  <a:pt x="621295" y="264155"/>
                </a:cubicBezTo>
                <a:cubicBezTo>
                  <a:pt x="702245" y="277336"/>
                  <a:pt x="780160" y="252172"/>
                  <a:pt x="848968" y="304896"/>
                </a:cubicBezTo>
                <a:cubicBezTo>
                  <a:pt x="823671" y="331257"/>
                  <a:pt x="795339" y="325266"/>
                  <a:pt x="768018" y="330059"/>
                </a:cubicBezTo>
                <a:cubicBezTo>
                  <a:pt x="739685" y="334852"/>
                  <a:pt x="712365" y="343240"/>
                  <a:pt x="684032" y="348032"/>
                </a:cubicBezTo>
                <a:cubicBezTo>
                  <a:pt x="653675" y="354023"/>
                  <a:pt x="623319" y="355222"/>
                  <a:pt x="592962" y="361213"/>
                </a:cubicBezTo>
                <a:cubicBezTo>
                  <a:pt x="567666" y="366006"/>
                  <a:pt x="540345" y="357618"/>
                  <a:pt x="509988" y="387575"/>
                </a:cubicBezTo>
                <a:cubicBezTo>
                  <a:pt x="584867" y="409143"/>
                  <a:pt x="652663" y="376790"/>
                  <a:pt x="726531" y="398359"/>
                </a:cubicBezTo>
                <a:cubicBezTo>
                  <a:pt x="683020" y="417531"/>
                  <a:pt x="647604" y="411539"/>
                  <a:pt x="614212" y="422324"/>
                </a:cubicBezTo>
                <a:cubicBezTo>
                  <a:pt x="583855" y="433108"/>
                  <a:pt x="547428" y="421126"/>
                  <a:pt x="522131" y="453478"/>
                </a:cubicBezTo>
                <a:cubicBezTo>
                  <a:pt x="502905" y="478641"/>
                  <a:pt x="482668" y="482236"/>
                  <a:pt x="457370" y="467857"/>
                </a:cubicBezTo>
                <a:cubicBezTo>
                  <a:pt x="435109" y="454676"/>
                  <a:pt x="410824" y="458271"/>
                  <a:pt x="388562" y="471452"/>
                </a:cubicBezTo>
                <a:cubicBezTo>
                  <a:pt x="380468" y="476245"/>
                  <a:pt x="372372" y="482236"/>
                  <a:pt x="372372" y="494218"/>
                </a:cubicBezTo>
                <a:cubicBezTo>
                  <a:pt x="372372" y="510994"/>
                  <a:pt x="382491" y="515787"/>
                  <a:pt x="393622" y="518184"/>
                </a:cubicBezTo>
                <a:cubicBezTo>
                  <a:pt x="403741" y="520580"/>
                  <a:pt x="415883" y="522977"/>
                  <a:pt x="426002" y="520580"/>
                </a:cubicBezTo>
                <a:cubicBezTo>
                  <a:pt x="490762" y="507399"/>
                  <a:pt x="554511" y="528968"/>
                  <a:pt x="619271" y="526571"/>
                </a:cubicBezTo>
                <a:cubicBezTo>
                  <a:pt x="415883" y="578096"/>
                  <a:pt x="210471" y="561321"/>
                  <a:pt x="0" y="579294"/>
                </a:cubicBezTo>
                <a:cubicBezTo>
                  <a:pt x="27321" y="615241"/>
                  <a:pt x="62737" y="585286"/>
                  <a:pt x="83986" y="611647"/>
                </a:cubicBezTo>
                <a:cubicBezTo>
                  <a:pt x="63748" y="666766"/>
                  <a:pt x="71844" y="696722"/>
                  <a:pt x="112319" y="700317"/>
                </a:cubicBezTo>
                <a:cubicBezTo>
                  <a:pt x="151782" y="703912"/>
                  <a:pt x="194281" y="684740"/>
                  <a:pt x="215531" y="750643"/>
                </a:cubicBezTo>
                <a:cubicBezTo>
                  <a:pt x="221602" y="771014"/>
                  <a:pt x="259042" y="765023"/>
                  <a:pt x="282315" y="768617"/>
                </a:cubicBezTo>
                <a:cubicBezTo>
                  <a:pt x="332909" y="777005"/>
                  <a:pt x="386539" y="768617"/>
                  <a:pt x="435109" y="794979"/>
                </a:cubicBezTo>
                <a:cubicBezTo>
                  <a:pt x="454335" y="804565"/>
                  <a:pt x="467489" y="811754"/>
                  <a:pt x="457370" y="838116"/>
                </a:cubicBezTo>
                <a:cubicBezTo>
                  <a:pt x="447252" y="865675"/>
                  <a:pt x="460406" y="875261"/>
                  <a:pt x="476596" y="886046"/>
                </a:cubicBezTo>
                <a:cubicBezTo>
                  <a:pt x="488739" y="894433"/>
                  <a:pt x="506953" y="892037"/>
                  <a:pt x="517071" y="917200"/>
                </a:cubicBezTo>
                <a:cubicBezTo>
                  <a:pt x="410824" y="913605"/>
                  <a:pt x="307612" y="893235"/>
                  <a:pt x="202377" y="912407"/>
                </a:cubicBezTo>
                <a:cubicBezTo>
                  <a:pt x="317731" y="960337"/>
                  <a:pt x="444216" y="957940"/>
                  <a:pt x="557546" y="1013060"/>
                </a:cubicBezTo>
                <a:cubicBezTo>
                  <a:pt x="553499" y="1032232"/>
                  <a:pt x="527190" y="1023844"/>
                  <a:pt x="526178" y="1052602"/>
                </a:cubicBezTo>
                <a:cubicBezTo>
                  <a:pt x="585879" y="1082558"/>
                  <a:pt x="657723" y="1062188"/>
                  <a:pt x="720459" y="1106523"/>
                </a:cubicBezTo>
                <a:cubicBezTo>
                  <a:pt x="684032" y="1126893"/>
                  <a:pt x="650640" y="1093342"/>
                  <a:pt x="616236" y="1112514"/>
                </a:cubicBezTo>
                <a:cubicBezTo>
                  <a:pt x="627367" y="1141273"/>
                  <a:pt x="1131283" y="1318613"/>
                  <a:pt x="1222353" y="1337785"/>
                </a:cubicBezTo>
                <a:cubicBezTo>
                  <a:pt x="1407527" y="1377327"/>
                  <a:pt x="1940788" y="1477980"/>
                  <a:pt x="2087511" y="1500747"/>
                </a:cubicBezTo>
                <a:cubicBezTo>
                  <a:pt x="2200841" y="1517522"/>
                  <a:pt x="2313160" y="1530703"/>
                  <a:pt x="2425479" y="1531901"/>
                </a:cubicBezTo>
                <a:cubicBezTo>
                  <a:pt x="2553988" y="1533099"/>
                  <a:pt x="2681485" y="1527108"/>
                  <a:pt x="2809994" y="1522315"/>
                </a:cubicBezTo>
                <a:cubicBezTo>
                  <a:pt x="2858058" y="1520518"/>
                  <a:pt x="2905933" y="1517372"/>
                  <a:pt x="2953618" y="1512448"/>
                </a:cubicBezTo>
                <a:lnTo>
                  <a:pt x="3021543" y="1502657"/>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136" name="Google Shape;136;p6"/>
          <p:cNvSpPr txBox="1">
            <a:spLocks noGrp="1"/>
          </p:cNvSpPr>
          <p:nvPr>
            <p:ph type="title"/>
          </p:nvPr>
        </p:nvSpPr>
        <p:spPr>
          <a:xfrm>
            <a:off x="838200" y="838199"/>
            <a:ext cx="4191000" cy="5338763"/>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a:t>1. General Revision Points to Consider</a:t>
            </a:r>
          </a:p>
        </p:txBody>
      </p:sp>
      <p:sp>
        <p:nvSpPr>
          <p:cNvPr id="137" name="Google Shape;137;p6"/>
          <p:cNvSpPr txBox="1">
            <a:spLocks noGrp="1"/>
          </p:cNvSpPr>
          <p:nvPr>
            <p:ph idx="1"/>
          </p:nvPr>
        </p:nvSpPr>
        <p:spPr>
          <a:xfrm>
            <a:off x="5302332" y="838199"/>
            <a:ext cx="6051468" cy="5338763"/>
          </a:xfrm>
          <a:prstGeom prst="rect">
            <a:avLst/>
          </a:prstGeom>
        </p:spPr>
        <p:txBody>
          <a:bodyPr spcFirstLastPara="1" lIns="0" tIns="45700" rIns="0" bIns="45700" anchor="ctr" anchorCtr="0">
            <a:normAutofit/>
          </a:bodyPr>
          <a:lstStyle/>
          <a:p>
            <a:pPr marL="91440" indent="-127000">
              <a:spcBef>
                <a:spcPts val="0"/>
              </a:spcBef>
              <a:buSzPts val="2000"/>
              <a:buFont typeface="Noto Sans Symbols"/>
              <a:buChar char="❖"/>
            </a:pPr>
            <a:r>
              <a:rPr lang="en-US" dirty="0"/>
              <a:t>Evaluate Content </a:t>
            </a:r>
            <a:endParaRPr lang="en-US" dirty="0">
              <a:cs typeface="Calibri"/>
            </a:endParaRPr>
          </a:p>
          <a:p>
            <a:pPr marL="91440" indent="-127000">
              <a:spcBef>
                <a:spcPts val="1400"/>
              </a:spcBef>
              <a:buSzPts val="2000"/>
              <a:buFont typeface="Noto Sans Symbols"/>
              <a:buChar char="❖"/>
            </a:pPr>
            <a:r>
              <a:rPr lang="en-US" dirty="0"/>
              <a:t>Evaluate Organization </a:t>
            </a:r>
            <a:endParaRPr lang="en-US" dirty="0">
              <a:cs typeface="Calibri"/>
            </a:endParaRPr>
          </a:p>
          <a:p>
            <a:pPr marL="91440" lvl="0" indent="-127000" rtl="0">
              <a:spcBef>
                <a:spcPts val="1400"/>
              </a:spcBef>
              <a:spcAft>
                <a:spcPts val="0"/>
              </a:spcAft>
              <a:buSzPts val="2000"/>
              <a:buFont typeface="Noto Sans Symbols"/>
              <a:buChar char="❖"/>
            </a:pPr>
            <a:r>
              <a:rPr lang="en-US" dirty="0"/>
              <a:t>Evaluate Style</a:t>
            </a:r>
            <a:endParaRPr lang="en-US" dirty="0">
              <a:cs typeface="Calibri"/>
            </a:endParaRPr>
          </a:p>
          <a:p>
            <a:pPr marL="91440" lvl="0" indent="-127000" rtl="0">
              <a:spcBef>
                <a:spcPts val="1400"/>
              </a:spcBef>
              <a:spcAft>
                <a:spcPts val="0"/>
              </a:spcAft>
              <a:buSzPts val="2000"/>
              <a:buFont typeface="Noto Sans Symbols"/>
              <a:buChar char="❖"/>
            </a:pPr>
            <a:r>
              <a:rPr lang="en-US" dirty="0"/>
              <a:t>Evaluate Readability</a:t>
            </a:r>
            <a:endParaRPr lang="en-US" dirty="0">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1"/>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36A8C8BD-71C3-4C0F-57ED-D68F5E21B875}"/>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5732" r="150" b="-1"/>
          <a:stretch/>
        </p:blipFill>
        <p:spPr>
          <a:xfrm>
            <a:off x="2522356" y="10"/>
            <a:ext cx="9669642" cy="6857990"/>
          </a:xfrm>
          <a:prstGeom prst="rect">
            <a:avLst/>
          </a:prstGeom>
        </p:spPr>
      </p:pic>
      <p:sp>
        <p:nvSpPr>
          <p:cNvPr id="86" name="Rectangle 8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Google Shape;142;p7"/>
          <p:cNvSpPr txBox="1">
            <a:spLocks noGrp="1"/>
          </p:cNvSpPr>
          <p:nvPr>
            <p:ph type="title"/>
          </p:nvPr>
        </p:nvSpPr>
        <p:spPr>
          <a:xfrm>
            <a:off x="838200" y="365125"/>
            <a:ext cx="3822189" cy="1899912"/>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sz="4000"/>
              <a:t>Activity</a:t>
            </a:r>
          </a:p>
        </p:txBody>
      </p:sp>
      <p:sp>
        <p:nvSpPr>
          <p:cNvPr id="143" name="Google Shape;143;p7"/>
          <p:cNvSpPr txBox="1">
            <a:spLocks noGrp="1"/>
          </p:cNvSpPr>
          <p:nvPr>
            <p:ph idx="1"/>
          </p:nvPr>
        </p:nvSpPr>
        <p:spPr>
          <a:xfrm>
            <a:off x="838200" y="2434201"/>
            <a:ext cx="2815959" cy="3742762"/>
          </a:xfrm>
          <a:prstGeom prst="rect">
            <a:avLst/>
          </a:prstGeom>
        </p:spPr>
        <p:txBody>
          <a:bodyPr spcFirstLastPara="1" vert="horz" lIns="0" tIns="45700" rIns="0" bIns="45700" rtlCol="0" anchor="t" anchorCtr="0">
            <a:normAutofit/>
          </a:bodyPr>
          <a:lstStyle/>
          <a:p>
            <a:pPr marL="91440" lvl="0" indent="-127000" rtl="0">
              <a:lnSpc>
                <a:spcPct val="150000"/>
              </a:lnSpc>
              <a:spcBef>
                <a:spcPts val="0"/>
              </a:spcBef>
              <a:spcAft>
                <a:spcPts val="600"/>
              </a:spcAft>
              <a:buSzPts val="2000"/>
              <a:buChar char=" "/>
            </a:pPr>
            <a:r>
              <a:rPr lang="en-US" sz="2000" dirty="0"/>
              <a:t>Find a particularly good example of writing according to the above criteria. Review it and share it with your classmates. </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7"/>
        <p:cNvGrpSpPr/>
        <p:nvPr/>
      </p:nvGrpSpPr>
      <p:grpSpPr>
        <a:xfrm>
          <a:off x="0" y="0"/>
          <a:ext cx="0" cy="0"/>
          <a:chOff x="0" y="0"/>
          <a:chExt cx="0" cy="0"/>
        </a:xfrm>
      </p:grpSpPr>
      <p:sp useBgFill="1">
        <p:nvSpPr>
          <p:cNvPr id="90" name="Rectangle 89">
            <a:extLst>
              <a:ext uri="{FF2B5EF4-FFF2-40B4-BE49-F238E27FC236}">
                <a16:creationId xmlns:a16="http://schemas.microsoft.com/office/drawing/2014/main" id="{6A8AAC95-3719-4BCD-B710-4160043D92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Shape 91">
            <a:extLst>
              <a:ext uri="{FF2B5EF4-FFF2-40B4-BE49-F238E27FC236}">
                <a16:creationId xmlns:a16="http://schemas.microsoft.com/office/drawing/2014/main" id="{73A6D7BA-50E4-42FE-A0E3-FC42B7EC43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2767722"/>
            <a:ext cx="3021543" cy="1532055"/>
          </a:xfrm>
          <a:custGeom>
            <a:avLst/>
            <a:gdLst>
              <a:gd name="connsiteX0" fmla="*/ 3021543 w 3021543"/>
              <a:gd name="connsiteY0" fmla="*/ 0 h 1532055"/>
              <a:gd name="connsiteX1" fmla="*/ 2963800 w 3021543"/>
              <a:gd name="connsiteY1" fmla="*/ 7730 h 1532055"/>
              <a:gd name="connsiteX2" fmla="*/ 2793803 w 3021543"/>
              <a:gd name="connsiteY2" fmla="*/ 25704 h 1532055"/>
              <a:gd name="connsiteX3" fmla="*/ 2414348 w 3021543"/>
              <a:gd name="connsiteY3" fmla="*/ 31695 h 1532055"/>
              <a:gd name="connsiteX4" fmla="*/ 2091558 w 3021543"/>
              <a:gd name="connsiteY4" fmla="*/ 29298 h 1532055"/>
              <a:gd name="connsiteX5" fmla="*/ 1645319 w 3021543"/>
              <a:gd name="connsiteY5" fmla="*/ 30497 h 1532055"/>
              <a:gd name="connsiteX6" fmla="*/ 1243602 w 3021543"/>
              <a:gd name="connsiteY6" fmla="*/ 64048 h 1532055"/>
              <a:gd name="connsiteX7" fmla="*/ 753851 w 3021543"/>
              <a:gd name="connsiteY7" fmla="*/ 61651 h 1532055"/>
              <a:gd name="connsiteX8" fmla="*/ 465465 w 3021543"/>
              <a:gd name="connsiteY8" fmla="*/ 123960 h 1532055"/>
              <a:gd name="connsiteX9" fmla="*/ 546416 w 3021543"/>
              <a:gd name="connsiteY9" fmla="*/ 145529 h 1532055"/>
              <a:gd name="connsiteX10" fmla="*/ 689091 w 3021543"/>
              <a:gd name="connsiteY10" fmla="*/ 192260 h 1532055"/>
              <a:gd name="connsiteX11" fmla="*/ 704269 w 3021543"/>
              <a:gd name="connsiteY11" fmla="*/ 222217 h 1532055"/>
              <a:gd name="connsiteX12" fmla="*/ 683020 w 3021543"/>
              <a:gd name="connsiteY12" fmla="*/ 236595 h 1532055"/>
              <a:gd name="connsiteX13" fmla="*/ 621295 w 3021543"/>
              <a:gd name="connsiteY13" fmla="*/ 264155 h 1532055"/>
              <a:gd name="connsiteX14" fmla="*/ 848968 w 3021543"/>
              <a:gd name="connsiteY14" fmla="*/ 304896 h 1532055"/>
              <a:gd name="connsiteX15" fmla="*/ 768018 w 3021543"/>
              <a:gd name="connsiteY15" fmla="*/ 330059 h 1532055"/>
              <a:gd name="connsiteX16" fmla="*/ 684032 w 3021543"/>
              <a:gd name="connsiteY16" fmla="*/ 348032 h 1532055"/>
              <a:gd name="connsiteX17" fmla="*/ 592962 w 3021543"/>
              <a:gd name="connsiteY17" fmla="*/ 361213 h 1532055"/>
              <a:gd name="connsiteX18" fmla="*/ 509988 w 3021543"/>
              <a:gd name="connsiteY18" fmla="*/ 387575 h 1532055"/>
              <a:gd name="connsiteX19" fmla="*/ 726531 w 3021543"/>
              <a:gd name="connsiteY19" fmla="*/ 398359 h 1532055"/>
              <a:gd name="connsiteX20" fmla="*/ 614212 w 3021543"/>
              <a:gd name="connsiteY20" fmla="*/ 422324 h 1532055"/>
              <a:gd name="connsiteX21" fmla="*/ 522131 w 3021543"/>
              <a:gd name="connsiteY21" fmla="*/ 453478 h 1532055"/>
              <a:gd name="connsiteX22" fmla="*/ 457370 w 3021543"/>
              <a:gd name="connsiteY22" fmla="*/ 467857 h 1532055"/>
              <a:gd name="connsiteX23" fmla="*/ 388562 w 3021543"/>
              <a:gd name="connsiteY23" fmla="*/ 471452 h 1532055"/>
              <a:gd name="connsiteX24" fmla="*/ 372372 w 3021543"/>
              <a:gd name="connsiteY24" fmla="*/ 494218 h 1532055"/>
              <a:gd name="connsiteX25" fmla="*/ 393622 w 3021543"/>
              <a:gd name="connsiteY25" fmla="*/ 518184 h 1532055"/>
              <a:gd name="connsiteX26" fmla="*/ 426002 w 3021543"/>
              <a:gd name="connsiteY26" fmla="*/ 520580 h 1532055"/>
              <a:gd name="connsiteX27" fmla="*/ 619271 w 3021543"/>
              <a:gd name="connsiteY27" fmla="*/ 526571 h 1532055"/>
              <a:gd name="connsiteX28" fmla="*/ 0 w 3021543"/>
              <a:gd name="connsiteY28" fmla="*/ 579294 h 1532055"/>
              <a:gd name="connsiteX29" fmla="*/ 83986 w 3021543"/>
              <a:gd name="connsiteY29" fmla="*/ 611647 h 1532055"/>
              <a:gd name="connsiteX30" fmla="*/ 112319 w 3021543"/>
              <a:gd name="connsiteY30" fmla="*/ 700317 h 1532055"/>
              <a:gd name="connsiteX31" fmla="*/ 215531 w 3021543"/>
              <a:gd name="connsiteY31" fmla="*/ 750643 h 1532055"/>
              <a:gd name="connsiteX32" fmla="*/ 282315 w 3021543"/>
              <a:gd name="connsiteY32" fmla="*/ 768617 h 1532055"/>
              <a:gd name="connsiteX33" fmla="*/ 435109 w 3021543"/>
              <a:gd name="connsiteY33" fmla="*/ 794979 h 1532055"/>
              <a:gd name="connsiteX34" fmla="*/ 457370 w 3021543"/>
              <a:gd name="connsiteY34" fmla="*/ 838116 h 1532055"/>
              <a:gd name="connsiteX35" fmla="*/ 476596 w 3021543"/>
              <a:gd name="connsiteY35" fmla="*/ 886046 h 1532055"/>
              <a:gd name="connsiteX36" fmla="*/ 517071 w 3021543"/>
              <a:gd name="connsiteY36" fmla="*/ 917200 h 1532055"/>
              <a:gd name="connsiteX37" fmla="*/ 202377 w 3021543"/>
              <a:gd name="connsiteY37" fmla="*/ 912407 h 1532055"/>
              <a:gd name="connsiteX38" fmla="*/ 557546 w 3021543"/>
              <a:gd name="connsiteY38" fmla="*/ 1013060 h 1532055"/>
              <a:gd name="connsiteX39" fmla="*/ 526178 w 3021543"/>
              <a:gd name="connsiteY39" fmla="*/ 1052602 h 1532055"/>
              <a:gd name="connsiteX40" fmla="*/ 720459 w 3021543"/>
              <a:gd name="connsiteY40" fmla="*/ 1106523 h 1532055"/>
              <a:gd name="connsiteX41" fmla="*/ 616236 w 3021543"/>
              <a:gd name="connsiteY41" fmla="*/ 1112514 h 1532055"/>
              <a:gd name="connsiteX42" fmla="*/ 1222353 w 3021543"/>
              <a:gd name="connsiteY42" fmla="*/ 1337785 h 1532055"/>
              <a:gd name="connsiteX43" fmla="*/ 2087511 w 3021543"/>
              <a:gd name="connsiteY43" fmla="*/ 1500747 h 1532055"/>
              <a:gd name="connsiteX44" fmla="*/ 2425479 w 3021543"/>
              <a:gd name="connsiteY44" fmla="*/ 1531901 h 1532055"/>
              <a:gd name="connsiteX45" fmla="*/ 2809994 w 3021543"/>
              <a:gd name="connsiteY45" fmla="*/ 1522315 h 1532055"/>
              <a:gd name="connsiteX46" fmla="*/ 2953618 w 3021543"/>
              <a:gd name="connsiteY46" fmla="*/ 1512448 h 1532055"/>
              <a:gd name="connsiteX47" fmla="*/ 3021543 w 3021543"/>
              <a:gd name="connsiteY47" fmla="*/ 1502657 h 153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532055">
                <a:moveTo>
                  <a:pt x="3021543" y="0"/>
                </a:moveTo>
                <a:lnTo>
                  <a:pt x="2963800" y="7730"/>
                </a:lnTo>
                <a:cubicBezTo>
                  <a:pt x="2907134" y="14919"/>
                  <a:pt x="2850469" y="24506"/>
                  <a:pt x="2793803" y="25704"/>
                </a:cubicBezTo>
                <a:cubicBezTo>
                  <a:pt x="2667318" y="29298"/>
                  <a:pt x="2539821" y="20911"/>
                  <a:pt x="2414348" y="31695"/>
                </a:cubicBezTo>
                <a:cubicBezTo>
                  <a:pt x="2307089" y="41281"/>
                  <a:pt x="2198818" y="30497"/>
                  <a:pt x="2091558" y="29298"/>
                </a:cubicBezTo>
                <a:cubicBezTo>
                  <a:pt x="1942812" y="28100"/>
                  <a:pt x="1793053" y="19713"/>
                  <a:pt x="1645319" y="30497"/>
                </a:cubicBezTo>
                <a:cubicBezTo>
                  <a:pt x="1510738" y="38885"/>
                  <a:pt x="1376158" y="41281"/>
                  <a:pt x="1243602" y="64048"/>
                </a:cubicBezTo>
                <a:cubicBezTo>
                  <a:pt x="1079677" y="76030"/>
                  <a:pt x="916765" y="68841"/>
                  <a:pt x="753851" y="61651"/>
                </a:cubicBezTo>
                <a:cubicBezTo>
                  <a:pt x="653675" y="56858"/>
                  <a:pt x="554511" y="41281"/>
                  <a:pt x="465465" y="123960"/>
                </a:cubicBezTo>
                <a:cubicBezTo>
                  <a:pt x="489751" y="143132"/>
                  <a:pt x="519095" y="139537"/>
                  <a:pt x="546416" y="145529"/>
                </a:cubicBezTo>
                <a:cubicBezTo>
                  <a:pt x="594986" y="157511"/>
                  <a:pt x="643557" y="169493"/>
                  <a:pt x="689091" y="192260"/>
                </a:cubicBezTo>
                <a:cubicBezTo>
                  <a:pt x="699210" y="197053"/>
                  <a:pt x="708317" y="206639"/>
                  <a:pt x="704269" y="222217"/>
                </a:cubicBezTo>
                <a:cubicBezTo>
                  <a:pt x="701234" y="234199"/>
                  <a:pt x="691115" y="234199"/>
                  <a:pt x="683020" y="236595"/>
                </a:cubicBezTo>
                <a:cubicBezTo>
                  <a:pt x="664806" y="243785"/>
                  <a:pt x="642545" y="238992"/>
                  <a:pt x="621295" y="264155"/>
                </a:cubicBezTo>
                <a:cubicBezTo>
                  <a:pt x="702245" y="277336"/>
                  <a:pt x="780160" y="252172"/>
                  <a:pt x="848968" y="304896"/>
                </a:cubicBezTo>
                <a:cubicBezTo>
                  <a:pt x="823671" y="331257"/>
                  <a:pt x="795339" y="325266"/>
                  <a:pt x="768018" y="330059"/>
                </a:cubicBezTo>
                <a:cubicBezTo>
                  <a:pt x="739685" y="334852"/>
                  <a:pt x="712365" y="343240"/>
                  <a:pt x="684032" y="348032"/>
                </a:cubicBezTo>
                <a:cubicBezTo>
                  <a:pt x="653675" y="354023"/>
                  <a:pt x="623319" y="355222"/>
                  <a:pt x="592962" y="361213"/>
                </a:cubicBezTo>
                <a:cubicBezTo>
                  <a:pt x="567666" y="366006"/>
                  <a:pt x="540345" y="357618"/>
                  <a:pt x="509988" y="387575"/>
                </a:cubicBezTo>
                <a:cubicBezTo>
                  <a:pt x="584867" y="409143"/>
                  <a:pt x="652663" y="376790"/>
                  <a:pt x="726531" y="398359"/>
                </a:cubicBezTo>
                <a:cubicBezTo>
                  <a:pt x="683020" y="417531"/>
                  <a:pt x="647604" y="411539"/>
                  <a:pt x="614212" y="422324"/>
                </a:cubicBezTo>
                <a:cubicBezTo>
                  <a:pt x="583855" y="433108"/>
                  <a:pt x="547428" y="421126"/>
                  <a:pt x="522131" y="453478"/>
                </a:cubicBezTo>
                <a:cubicBezTo>
                  <a:pt x="502905" y="478641"/>
                  <a:pt x="482668" y="482236"/>
                  <a:pt x="457370" y="467857"/>
                </a:cubicBezTo>
                <a:cubicBezTo>
                  <a:pt x="435109" y="454676"/>
                  <a:pt x="410824" y="458271"/>
                  <a:pt x="388562" y="471452"/>
                </a:cubicBezTo>
                <a:cubicBezTo>
                  <a:pt x="380468" y="476245"/>
                  <a:pt x="372372" y="482236"/>
                  <a:pt x="372372" y="494218"/>
                </a:cubicBezTo>
                <a:cubicBezTo>
                  <a:pt x="372372" y="510994"/>
                  <a:pt x="382491" y="515787"/>
                  <a:pt x="393622" y="518184"/>
                </a:cubicBezTo>
                <a:cubicBezTo>
                  <a:pt x="403741" y="520580"/>
                  <a:pt x="415883" y="522977"/>
                  <a:pt x="426002" y="520580"/>
                </a:cubicBezTo>
                <a:cubicBezTo>
                  <a:pt x="490762" y="507399"/>
                  <a:pt x="554511" y="528968"/>
                  <a:pt x="619271" y="526571"/>
                </a:cubicBezTo>
                <a:cubicBezTo>
                  <a:pt x="415883" y="578096"/>
                  <a:pt x="210471" y="561321"/>
                  <a:pt x="0" y="579294"/>
                </a:cubicBezTo>
                <a:cubicBezTo>
                  <a:pt x="27321" y="615241"/>
                  <a:pt x="62737" y="585286"/>
                  <a:pt x="83986" y="611647"/>
                </a:cubicBezTo>
                <a:cubicBezTo>
                  <a:pt x="63748" y="666766"/>
                  <a:pt x="71844" y="696722"/>
                  <a:pt x="112319" y="700317"/>
                </a:cubicBezTo>
                <a:cubicBezTo>
                  <a:pt x="151782" y="703912"/>
                  <a:pt x="194281" y="684740"/>
                  <a:pt x="215531" y="750643"/>
                </a:cubicBezTo>
                <a:cubicBezTo>
                  <a:pt x="221602" y="771014"/>
                  <a:pt x="259042" y="765023"/>
                  <a:pt x="282315" y="768617"/>
                </a:cubicBezTo>
                <a:cubicBezTo>
                  <a:pt x="332909" y="777005"/>
                  <a:pt x="386539" y="768617"/>
                  <a:pt x="435109" y="794979"/>
                </a:cubicBezTo>
                <a:cubicBezTo>
                  <a:pt x="454335" y="804565"/>
                  <a:pt x="467489" y="811754"/>
                  <a:pt x="457370" y="838116"/>
                </a:cubicBezTo>
                <a:cubicBezTo>
                  <a:pt x="447252" y="865675"/>
                  <a:pt x="460406" y="875261"/>
                  <a:pt x="476596" y="886046"/>
                </a:cubicBezTo>
                <a:cubicBezTo>
                  <a:pt x="488739" y="894433"/>
                  <a:pt x="506953" y="892037"/>
                  <a:pt x="517071" y="917200"/>
                </a:cubicBezTo>
                <a:cubicBezTo>
                  <a:pt x="410824" y="913605"/>
                  <a:pt x="307612" y="893235"/>
                  <a:pt x="202377" y="912407"/>
                </a:cubicBezTo>
                <a:cubicBezTo>
                  <a:pt x="317731" y="960337"/>
                  <a:pt x="444216" y="957940"/>
                  <a:pt x="557546" y="1013060"/>
                </a:cubicBezTo>
                <a:cubicBezTo>
                  <a:pt x="553499" y="1032232"/>
                  <a:pt x="527190" y="1023844"/>
                  <a:pt x="526178" y="1052602"/>
                </a:cubicBezTo>
                <a:cubicBezTo>
                  <a:pt x="585879" y="1082558"/>
                  <a:pt x="657723" y="1062188"/>
                  <a:pt x="720459" y="1106523"/>
                </a:cubicBezTo>
                <a:cubicBezTo>
                  <a:pt x="684032" y="1126893"/>
                  <a:pt x="650640" y="1093342"/>
                  <a:pt x="616236" y="1112514"/>
                </a:cubicBezTo>
                <a:cubicBezTo>
                  <a:pt x="627367" y="1141273"/>
                  <a:pt x="1131283" y="1318613"/>
                  <a:pt x="1222353" y="1337785"/>
                </a:cubicBezTo>
                <a:cubicBezTo>
                  <a:pt x="1407527" y="1377327"/>
                  <a:pt x="1940788" y="1477980"/>
                  <a:pt x="2087511" y="1500747"/>
                </a:cubicBezTo>
                <a:cubicBezTo>
                  <a:pt x="2200841" y="1517522"/>
                  <a:pt x="2313160" y="1530703"/>
                  <a:pt x="2425479" y="1531901"/>
                </a:cubicBezTo>
                <a:cubicBezTo>
                  <a:pt x="2553988" y="1533099"/>
                  <a:pt x="2681485" y="1527108"/>
                  <a:pt x="2809994" y="1522315"/>
                </a:cubicBezTo>
                <a:cubicBezTo>
                  <a:pt x="2858058" y="1520518"/>
                  <a:pt x="2905933" y="1517372"/>
                  <a:pt x="2953618" y="1512448"/>
                </a:cubicBezTo>
                <a:lnTo>
                  <a:pt x="3021543" y="1502657"/>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148" name="Google Shape;148;p8"/>
          <p:cNvSpPr txBox="1">
            <a:spLocks noGrp="1"/>
          </p:cNvSpPr>
          <p:nvPr>
            <p:ph type="title"/>
          </p:nvPr>
        </p:nvSpPr>
        <p:spPr>
          <a:xfrm>
            <a:off x="838200" y="838199"/>
            <a:ext cx="4191000" cy="5338763"/>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a:t>2. Specific Revision Points to Consider </a:t>
            </a:r>
          </a:p>
        </p:txBody>
      </p:sp>
      <p:sp>
        <p:nvSpPr>
          <p:cNvPr id="149" name="Google Shape;149;p8"/>
          <p:cNvSpPr txBox="1">
            <a:spLocks noGrp="1"/>
          </p:cNvSpPr>
          <p:nvPr>
            <p:ph idx="1"/>
          </p:nvPr>
        </p:nvSpPr>
        <p:spPr>
          <a:xfrm>
            <a:off x="5302332" y="838199"/>
            <a:ext cx="6051468" cy="5338763"/>
          </a:xfrm>
          <a:prstGeom prst="rect">
            <a:avLst/>
          </a:prstGeom>
        </p:spPr>
        <p:txBody>
          <a:bodyPr spcFirstLastPara="1" lIns="0" tIns="45700" rIns="0" bIns="45700" anchor="ctr" anchorCtr="0">
            <a:normAutofit/>
          </a:bodyPr>
          <a:lstStyle/>
          <a:p>
            <a:pPr marL="457200" indent="-457200">
              <a:spcBef>
                <a:spcPts val="0"/>
              </a:spcBef>
              <a:buSzPts val="2000"/>
              <a:buFont typeface="Calibri"/>
              <a:buAutoNum type="arabicPeriod"/>
            </a:pPr>
            <a:r>
              <a:rPr lang="en-US" dirty="0"/>
              <a:t>Format </a:t>
            </a:r>
            <a:endParaRPr lang="en-US" dirty="0">
              <a:cs typeface="Calibri"/>
            </a:endParaRPr>
          </a:p>
          <a:p>
            <a:pPr marL="457200" indent="-457200">
              <a:spcBef>
                <a:spcPts val="1400"/>
              </a:spcBef>
              <a:buSzPts val="2000"/>
              <a:buFont typeface="Calibri"/>
              <a:buAutoNum type="arabicPeriod"/>
            </a:pPr>
            <a:r>
              <a:rPr lang="en-US" dirty="0"/>
              <a:t>Facts </a:t>
            </a:r>
            <a:endParaRPr lang="en-US" dirty="0">
              <a:cs typeface="Calibri"/>
            </a:endParaRPr>
          </a:p>
          <a:p>
            <a:pPr marL="457200" indent="-457200">
              <a:spcBef>
                <a:spcPts val="1400"/>
              </a:spcBef>
              <a:buSzPts val="2000"/>
              <a:buFont typeface="Calibri"/>
              <a:buAutoNum type="arabicPeriod"/>
            </a:pPr>
            <a:r>
              <a:rPr lang="en-US" dirty="0"/>
              <a:t>Names </a:t>
            </a:r>
            <a:endParaRPr lang="en-US" dirty="0">
              <a:cs typeface="Calibri"/>
            </a:endParaRPr>
          </a:p>
          <a:p>
            <a:pPr marL="457200" indent="-457200">
              <a:spcBef>
                <a:spcPts val="1400"/>
              </a:spcBef>
              <a:buSzPts val="2000"/>
              <a:buFont typeface="Calibri"/>
              <a:buAutoNum type="arabicPeriod"/>
            </a:pPr>
            <a:r>
              <a:rPr lang="en-US" dirty="0"/>
              <a:t>Spelling </a:t>
            </a:r>
            <a:endParaRPr lang="en-US" dirty="0">
              <a:cs typeface="Calibri"/>
            </a:endParaRPr>
          </a:p>
          <a:p>
            <a:pPr marL="457200" indent="-457200">
              <a:spcBef>
                <a:spcPts val="1400"/>
              </a:spcBef>
              <a:buSzPts val="2000"/>
              <a:buFont typeface="Calibri"/>
              <a:buAutoNum type="arabicPeriod"/>
            </a:pPr>
            <a:r>
              <a:rPr lang="en-US" dirty="0"/>
              <a:t>Punctuation </a:t>
            </a:r>
            <a:endParaRPr lang="en-US" dirty="0">
              <a:cs typeface="Calibri"/>
            </a:endParaRPr>
          </a:p>
          <a:p>
            <a:pPr marL="457200" lvl="0" indent="-457200" rtl="0">
              <a:spcBef>
                <a:spcPts val="1400"/>
              </a:spcBef>
              <a:spcAft>
                <a:spcPts val="0"/>
              </a:spcAft>
              <a:buSzPts val="2000"/>
              <a:buFont typeface="Calibri"/>
              <a:buAutoNum type="arabicPeriod"/>
            </a:pPr>
            <a:r>
              <a:rPr lang="en-US" dirty="0"/>
              <a:t>Grammar</a:t>
            </a:r>
            <a:endParaRPr lang="en-US" dirty="0">
              <a:cs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3"/>
        <p:cNvGrpSpPr/>
        <p:nvPr/>
      </p:nvGrpSpPr>
      <p:grpSpPr>
        <a:xfrm>
          <a:off x="0" y="0"/>
          <a:ext cx="0" cy="0"/>
          <a:chOff x="0" y="0"/>
          <a:chExt cx="0" cy="0"/>
        </a:xfrm>
      </p:grpSpPr>
      <p:pic>
        <p:nvPicPr>
          <p:cNvPr id="2" name="Picture 2" descr="Free photo People Classmates University Campus Students - Max Pixel">
            <a:extLst>
              <a:ext uri="{FF2B5EF4-FFF2-40B4-BE49-F238E27FC236}">
                <a16:creationId xmlns:a16="http://schemas.microsoft.com/office/drawing/2014/main" id="{3B58F95D-CD2D-66FB-F4B6-D4858E75421B}"/>
              </a:ext>
            </a:extLst>
          </p:cNvPr>
          <p:cNvPicPr>
            <a:picLocks noChangeAspect="1"/>
          </p:cNvPicPr>
          <p:nvPr/>
        </p:nvPicPr>
        <p:blipFill rotWithShape="1">
          <a:blip r:embed="rId3"/>
          <a:srcRect t="13782" r="9091" b="9609"/>
          <a:stretch/>
        </p:blipFill>
        <p:spPr>
          <a:xfrm>
            <a:off x="20" y="10"/>
            <a:ext cx="12191980" cy="6857990"/>
          </a:xfrm>
          <a:prstGeom prst="rect">
            <a:avLst/>
          </a:prstGeom>
        </p:spPr>
      </p:pic>
      <p:sp>
        <p:nvSpPr>
          <p:cNvPr id="162" name="Rectangle 159">
            <a:extLst>
              <a:ext uri="{FF2B5EF4-FFF2-40B4-BE49-F238E27FC236}">
                <a16:creationId xmlns:a16="http://schemas.microsoft.com/office/drawing/2014/main" id="{2B1D4F77-A17C-43D7-B7FA-545148E4E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Google Shape;154;p9"/>
          <p:cNvSpPr txBox="1">
            <a:spLocks noGrp="1"/>
          </p:cNvSpPr>
          <p:nvPr>
            <p:ph type="title"/>
          </p:nvPr>
        </p:nvSpPr>
        <p:spPr>
          <a:xfrm>
            <a:off x="594805" y="640263"/>
            <a:ext cx="3759240" cy="1344975"/>
          </a:xfrm>
          <a:prstGeom prst="rect">
            <a:avLst/>
          </a:prstGeom>
        </p:spPr>
        <p:txBody>
          <a:bodyPr spcFirstLastPara="1" vert="horz" lIns="91440" tIns="45720" rIns="91440" bIns="45720" rtlCol="0" anchorCtr="0">
            <a:normAutofit/>
          </a:bodyPr>
          <a:lstStyle/>
          <a:p>
            <a:pPr marL="0" lvl="0" indent="0">
              <a:spcAft>
                <a:spcPts val="0"/>
              </a:spcAft>
              <a:buClr>
                <a:srgbClr val="3F3F3F"/>
              </a:buClr>
              <a:buSzPts val="4800"/>
            </a:pPr>
            <a:r>
              <a:rPr lang="en-US" sz="4000"/>
              <a:t>Activity</a:t>
            </a:r>
          </a:p>
        </p:txBody>
      </p:sp>
      <p:sp>
        <p:nvSpPr>
          <p:cNvPr id="155" name="Google Shape;155;p9"/>
          <p:cNvSpPr txBox="1">
            <a:spLocks noGrp="1"/>
          </p:cNvSpPr>
          <p:nvPr>
            <p:ph idx="1"/>
          </p:nvPr>
        </p:nvSpPr>
        <p:spPr>
          <a:xfrm>
            <a:off x="594110" y="2121763"/>
            <a:ext cx="3764826" cy="3773010"/>
          </a:xfrm>
          <a:prstGeom prst="rect">
            <a:avLst/>
          </a:prstGeom>
        </p:spPr>
        <p:txBody>
          <a:bodyPr spcFirstLastPara="1" vert="horz" lIns="91440" tIns="45720" rIns="91440" bIns="45720" rtlCol="0" anchor="t" anchorCtr="0">
            <a:normAutofit/>
          </a:bodyPr>
          <a:lstStyle/>
          <a:p>
            <a:pPr marL="0" indent="0">
              <a:lnSpc>
                <a:spcPct val="150000"/>
              </a:lnSpc>
              <a:buSzPts val="2000"/>
              <a:buNone/>
            </a:pPr>
            <a:r>
              <a:rPr lang="en-US" sz="2400" dirty="0"/>
              <a:t>Find an example of an error in a published document and share it with classmates. </a:t>
            </a:r>
            <a:endParaRPr lang="en-US" sz="2400">
              <a:cs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A838B7BE-48D9-DAF3-0691-2896EAFB4693}"/>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4750" t="9091" r="4342"/>
          <a:stretch/>
        </p:blipFill>
        <p:spPr>
          <a:xfrm>
            <a:off x="20" y="10"/>
            <a:ext cx="12191980" cy="6857990"/>
          </a:xfrm>
          <a:prstGeom prst="rect">
            <a:avLst/>
          </a:prstGeom>
        </p:spPr>
      </p:pic>
      <p:sp>
        <p:nvSpPr>
          <p:cNvPr id="22" name="Rectangle 21">
            <a:extLst>
              <a:ext uri="{FF2B5EF4-FFF2-40B4-BE49-F238E27FC236}">
                <a16:creationId xmlns:a16="http://schemas.microsoft.com/office/drawing/2014/main" id="{2B1D4F77-A17C-43D7-B7FA-545148E4E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42F19A-FC99-8185-4FCD-54C6FDF60825}"/>
              </a:ext>
            </a:extLst>
          </p:cNvPr>
          <p:cNvSpPr>
            <a:spLocks noGrp="1"/>
          </p:cNvSpPr>
          <p:nvPr>
            <p:ph type="title"/>
          </p:nvPr>
        </p:nvSpPr>
        <p:spPr>
          <a:xfrm>
            <a:off x="594805" y="640263"/>
            <a:ext cx="3759240" cy="1344975"/>
          </a:xfrm>
        </p:spPr>
        <p:txBody>
          <a:bodyPr>
            <a:normAutofit/>
          </a:bodyPr>
          <a:lstStyle/>
          <a:p>
            <a:r>
              <a:rPr lang="en-US" sz="4000">
                <a:ea typeface="+mj-lt"/>
                <a:cs typeface="+mj-lt"/>
              </a:rPr>
              <a:t>3. Style Revisions </a:t>
            </a:r>
            <a:endParaRPr lang="en-US" sz="4000"/>
          </a:p>
        </p:txBody>
      </p:sp>
      <p:sp>
        <p:nvSpPr>
          <p:cNvPr id="3" name="Content Placeholder 2">
            <a:extLst>
              <a:ext uri="{FF2B5EF4-FFF2-40B4-BE49-F238E27FC236}">
                <a16:creationId xmlns:a16="http://schemas.microsoft.com/office/drawing/2014/main" id="{CDA31034-AB3A-2D36-8460-348739EE7900}"/>
              </a:ext>
            </a:extLst>
          </p:cNvPr>
          <p:cNvSpPr>
            <a:spLocks noGrp="1"/>
          </p:cNvSpPr>
          <p:nvPr>
            <p:ph idx="1"/>
          </p:nvPr>
        </p:nvSpPr>
        <p:spPr>
          <a:xfrm>
            <a:off x="594110" y="2121763"/>
            <a:ext cx="3764826" cy="3773010"/>
          </a:xfrm>
        </p:spPr>
        <p:txBody>
          <a:bodyPr vert="horz" lIns="91440" tIns="45720" rIns="91440" bIns="45720" rtlCol="0" anchor="t">
            <a:normAutofit/>
          </a:bodyPr>
          <a:lstStyle/>
          <a:p>
            <a:r>
              <a:rPr lang="en-US" sz="2400" dirty="0">
                <a:ea typeface="+mn-lt"/>
                <a:cs typeface="+mn-lt"/>
              </a:rPr>
              <a:t>Break Up Long Sentences </a:t>
            </a:r>
            <a:endParaRPr lang="en-US" sz="2400">
              <a:cs typeface="Calibri" panose="020F0502020204030204"/>
            </a:endParaRPr>
          </a:p>
          <a:p>
            <a:r>
              <a:rPr lang="en-US" sz="2400" dirty="0">
                <a:ea typeface="+mn-lt"/>
                <a:cs typeface="+mn-lt"/>
              </a:rPr>
              <a:t>Revise Big Words and Long Phrases </a:t>
            </a:r>
            <a:endParaRPr lang="en-US" sz="2400">
              <a:cs typeface="Calibri"/>
            </a:endParaRPr>
          </a:p>
          <a:p>
            <a:r>
              <a:rPr lang="en-US" sz="2400" dirty="0">
                <a:ea typeface="+mn-lt"/>
                <a:cs typeface="+mn-lt"/>
              </a:rPr>
              <a:t>Evaluate Long Prepositional Phrases </a:t>
            </a:r>
            <a:endParaRPr lang="en-US" sz="2400">
              <a:cs typeface="Calibri" panose="020F0502020204030204"/>
            </a:endParaRPr>
          </a:p>
          <a:p>
            <a:r>
              <a:rPr lang="en-US" sz="2400" dirty="0">
                <a:ea typeface="+mn-lt"/>
                <a:cs typeface="+mn-lt"/>
              </a:rPr>
              <a:t>Delete Repetitious Words </a:t>
            </a:r>
            <a:endParaRPr lang="en-US" sz="2400">
              <a:cs typeface="Calibri"/>
            </a:endParaRPr>
          </a:p>
          <a:p>
            <a:r>
              <a:rPr lang="en-US" sz="2400" dirty="0">
                <a:ea typeface="+mn-lt"/>
                <a:cs typeface="+mn-lt"/>
              </a:rPr>
              <a:t>Eliminate Archaic Expressions or References </a:t>
            </a:r>
            <a:endParaRPr lang="en-US" sz="2400">
              <a:cs typeface="Calibri"/>
            </a:endParaRPr>
          </a:p>
          <a:p>
            <a:r>
              <a:rPr lang="en-US" sz="2400" dirty="0">
                <a:ea typeface="+mn-lt"/>
                <a:cs typeface="+mn-lt"/>
              </a:rPr>
              <a:t>Avoid Fillers </a:t>
            </a:r>
            <a:endParaRPr lang="en-US" sz="2400">
              <a:cs typeface="Calibri"/>
            </a:endParaRPr>
          </a:p>
        </p:txBody>
      </p:sp>
    </p:spTree>
    <p:extLst>
      <p:ext uri="{BB962C8B-B14F-4D97-AF65-F5344CB8AC3E}">
        <p14:creationId xmlns:p14="http://schemas.microsoft.com/office/powerpoint/2010/main" val="304929638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713</Words>
  <Application>Microsoft Office PowerPoint</Application>
  <PresentationFormat>Widescreen</PresentationFormat>
  <Paragraphs>84</Paragraphs>
  <Slides>19</Slides>
  <Notes>16</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Professional Writing</vt:lpstr>
      <vt:lpstr>Chapter outlines</vt:lpstr>
      <vt:lpstr>LEARNING OBJECTIVES</vt:lpstr>
      <vt:lpstr>Introduction</vt:lpstr>
      <vt:lpstr>1. General Revision Points to Consider</vt:lpstr>
      <vt:lpstr>Activity</vt:lpstr>
      <vt:lpstr>2. Specific Revision Points to Consider </vt:lpstr>
      <vt:lpstr>Activity</vt:lpstr>
      <vt:lpstr>3. Style Revisions </vt:lpstr>
      <vt:lpstr>3. Style Revisions (Cont)</vt:lpstr>
      <vt:lpstr>Activity</vt:lpstr>
      <vt:lpstr>4. Evaluating the Work of Others </vt:lpstr>
      <vt:lpstr>Five Steps in EVALUATION </vt:lpstr>
      <vt:lpstr>Delivering the Evaluation</vt:lpstr>
      <vt:lpstr>Activity</vt:lpstr>
      <vt:lpstr>5. Proofreading and Design Evaluation </vt:lpstr>
      <vt:lpstr>KEY TAKEAWAY</vt:lpstr>
      <vt:lpstr>EXERCISES </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Professional Writing</dc:title>
  <dc:creator>Admin</dc:creator>
  <cp:lastModifiedBy>Microsoft Office User</cp:lastModifiedBy>
  <cp:revision>101</cp:revision>
  <dcterms:created xsi:type="dcterms:W3CDTF">2021-08-31T13:06:13Z</dcterms:created>
  <dcterms:modified xsi:type="dcterms:W3CDTF">2022-05-28T09:44:15Z</dcterms:modified>
</cp:coreProperties>
</file>